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4"/>
  </p:notesMasterIdLst>
  <p:sldIdLst>
    <p:sldId id="256" r:id="rId2"/>
    <p:sldId id="257" r:id="rId3"/>
    <p:sldId id="268" r:id="rId4"/>
    <p:sldId id="262" r:id="rId5"/>
    <p:sldId id="258" r:id="rId6"/>
    <p:sldId id="263" r:id="rId7"/>
    <p:sldId id="261" r:id="rId8"/>
    <p:sldId id="260" r:id="rId9"/>
    <p:sldId id="259" r:id="rId10"/>
    <p:sldId id="267" r:id="rId11"/>
    <p:sldId id="266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3366FF"/>
    <a:srgbClr val="996600"/>
    <a:srgbClr val="FF0066"/>
    <a:srgbClr val="CC0000"/>
    <a:srgbClr val="FFCCFF"/>
    <a:srgbClr val="66FF33"/>
    <a:srgbClr val="CC99FF"/>
    <a:srgbClr val="200CB4"/>
    <a:srgbClr val="42242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1103" autoAdjust="0"/>
    <p:restoredTop sz="94660"/>
  </p:normalViewPr>
  <p:slideViewPr>
    <p:cSldViewPr>
      <p:cViewPr varScale="1">
        <p:scale>
          <a:sx n="72" d="100"/>
          <a:sy n="72" d="100"/>
        </p:scale>
        <p:origin x="-1506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1024" units="cm"/>
        </inkml:traceFormat>
        <inkml:channelProperties>
          <inkml:channelProperty channel="X" name="resolution" value="38" units="1/cm"/>
          <inkml:channelProperty channel="Y" name="resolution" value="37" units="1/cm"/>
        </inkml:channelProperties>
      </inkml:inkSource>
      <inkml:timestamp xml:id="ts0" timeString="2011-01-10T02:29:35.18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1024" units="cm"/>
        </inkml:traceFormat>
        <inkml:channelProperties>
          <inkml:channelProperty channel="X" name="resolution" value="38" units="1/cm"/>
          <inkml:channelProperty channel="Y" name="resolution" value="37" units="1/cm"/>
        </inkml:channelProperties>
      </inkml:inkSource>
      <inkml:timestamp xml:id="ts0" timeString="2011-01-10T02:30:50.65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1280" units="cm"/>
          <inkml:channel name="Y" type="integer" max="1024" units="cm"/>
        </inkml:traceFormat>
        <inkml:channelProperties>
          <inkml:channelProperty channel="X" name="resolution" value="38" units="1/cm"/>
          <inkml:channelProperty channel="Y" name="resolution" value="37" units="1/cm"/>
        </inkml:channelProperties>
      </inkml:inkSource>
      <inkml:timestamp xml:id="ts0" timeString="2011-01-10T02:31:11.546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AADAB4-8518-4C62-A340-8666FBD833F5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961ED6A-99B9-4CBC-B23D-3BDBF775114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32935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FEE97-4169-43F2-86D2-07E7AC4035AE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FB7D2-131F-4831-A4BB-0869839654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Прямоугольник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FEE97-4169-43F2-86D2-07E7AC4035AE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FB7D2-131F-4831-A4BB-0869839654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FEE97-4169-43F2-86D2-07E7AC4035AE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FB7D2-131F-4831-A4BB-0869839654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FEE97-4169-43F2-86D2-07E7AC4035AE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FB7D2-131F-4831-A4BB-0869839654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FEE97-4169-43F2-86D2-07E7AC4035AE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FB7D2-131F-4831-A4BB-0869839654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FEE97-4169-43F2-86D2-07E7AC4035AE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FB7D2-131F-4831-A4BB-0869839654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FEE97-4169-43F2-86D2-07E7AC4035AE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FB7D2-131F-4831-A4BB-0869839654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FEE97-4169-43F2-86D2-07E7AC4035AE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FB7D2-131F-4831-A4BB-0869839654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2" name="Прямоугольник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CBFFEE97-4169-43F2-86D2-07E7AC4035AE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5B8FB7D2-131F-4831-A4BB-0869839654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FEE97-4169-43F2-86D2-07E7AC4035AE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FB7D2-131F-4831-A4BB-0869839654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FEE97-4169-43F2-86D2-07E7AC4035AE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FB7D2-131F-4831-A4BB-0869839654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ик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CBFFEE97-4169-43F2-86D2-07E7AC4035AE}" type="datetimeFigureOut">
              <a:rPr lang="ru-RU" smtClean="0"/>
              <a:pPr/>
              <a:t>03.02.2020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B8FB7D2-131F-4831-A4BB-08698396543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emf"/><Relationship Id="rId5" Type="http://schemas.openxmlformats.org/officeDocument/2006/relationships/customXml" Target="../ink/ink1.xml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emf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emf"/><Relationship Id="rId5" Type="http://schemas.openxmlformats.org/officeDocument/2006/relationships/customXml" Target="../ink/ink3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jpeg"/><Relationship Id="rId3" Type="http://schemas.openxmlformats.org/officeDocument/2006/relationships/image" Target="../media/image19.png"/><Relationship Id="rId7" Type="http://schemas.openxmlformats.org/officeDocument/2006/relationships/image" Target="../media/image23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2.jpeg"/><Relationship Id="rId11" Type="http://schemas.openxmlformats.org/officeDocument/2006/relationships/image" Target="../media/image27.jpeg"/><Relationship Id="rId5" Type="http://schemas.openxmlformats.org/officeDocument/2006/relationships/image" Target="../media/image21.jpeg"/><Relationship Id="rId10" Type="http://schemas.openxmlformats.org/officeDocument/2006/relationships/image" Target="../media/image26.jpeg"/><Relationship Id="rId4" Type="http://schemas.openxmlformats.org/officeDocument/2006/relationships/image" Target="../media/image20.jpeg"/><Relationship Id="rId9" Type="http://schemas.openxmlformats.org/officeDocument/2006/relationships/image" Target="../media/image2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Kolner_Dom_um_19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24"/>
            <a:ext cx="9115167" cy="68580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3500430" y="285728"/>
            <a:ext cx="550072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8800" dirty="0" smtClean="0">
                <a:solidFill>
                  <a:schemeClr val="tx1">
                    <a:lumMod val="50000"/>
                  </a:schemeClr>
                </a:solidFill>
                <a:latin typeface="Deutsch Gothic" pitchFamily="34" charset="0"/>
              </a:rPr>
              <a:t>Готика</a:t>
            </a:r>
            <a:endParaRPr lang="ru-RU" sz="8800" dirty="0">
              <a:solidFill>
                <a:schemeClr val="tx1">
                  <a:lumMod val="50000"/>
                </a:schemeClr>
              </a:solidFill>
              <a:latin typeface="Deutsch Gothic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43604" y="6211669"/>
            <a:ext cx="300039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tx1">
                    <a:lumMod val="95000"/>
                  </a:schemeClr>
                </a:solidFill>
              </a:rPr>
              <a:t>Гр. ДЗБ-101</a:t>
            </a:r>
          </a:p>
          <a:p>
            <a:r>
              <a:rPr lang="ru-RU" dirty="0" smtClean="0">
                <a:solidFill>
                  <a:schemeClr val="tx1">
                    <a:lumMod val="95000"/>
                  </a:schemeClr>
                </a:solidFill>
              </a:rPr>
              <a:t>Студент </a:t>
            </a:r>
            <a:r>
              <a:rPr lang="ru-RU" dirty="0" err="1" smtClean="0">
                <a:solidFill>
                  <a:schemeClr val="tx1">
                    <a:lumMod val="95000"/>
                  </a:schemeClr>
                </a:solidFill>
              </a:rPr>
              <a:t>Нехорошкова</a:t>
            </a:r>
            <a:r>
              <a:rPr lang="ru-RU" dirty="0" smtClean="0">
                <a:solidFill>
                  <a:schemeClr val="tx1">
                    <a:lumMod val="95000"/>
                  </a:schemeClr>
                </a:solidFill>
              </a:rPr>
              <a:t> С.Н</a:t>
            </a:r>
            <a:r>
              <a:rPr lang="ru-RU" dirty="0" smtClean="0"/>
              <a:t>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 descr="0_e5b6_dc87694d_XL.jpg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171310"/>
              </a:clrFrom>
              <a:clrTo>
                <a:srgbClr val="171310">
                  <a:alpha val="0"/>
                </a:srgbClr>
              </a:clrTo>
            </a:clrChange>
          </a:blip>
          <a:srcRect l="12563" t="2083" r="3906" b="6250"/>
          <a:stretch>
            <a:fillRect/>
          </a:stretch>
        </p:blipFill>
        <p:spPr>
          <a:xfrm>
            <a:off x="-32" y="1500174"/>
            <a:ext cx="6509786" cy="5357826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42976" y="142852"/>
            <a:ext cx="7715272" cy="1261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GothicRus Condenced" pitchFamily="18" charset="0"/>
              </a:rPr>
              <a:t>Готика-</a:t>
            </a:r>
            <a:r>
              <a:rPr lang="ru-RU" sz="2000" dirty="0" smtClean="0">
                <a:latin typeface="GothicRus Condenced" pitchFamily="18" charset="0"/>
              </a:rPr>
              <a:t> </a:t>
            </a:r>
            <a:r>
              <a:rPr lang="ru-RU" sz="1600" dirty="0" smtClean="0"/>
              <a:t>художественный стиль, господствовавший в западноевропейском искусстве в XIII-XV </a:t>
            </a:r>
            <a:r>
              <a:rPr lang="ru-RU" sz="1600" dirty="0" err="1" smtClean="0"/>
              <a:t>вв</a:t>
            </a:r>
            <a:r>
              <a:rPr lang="ru-RU" sz="1600" dirty="0" smtClean="0"/>
              <a:t>, пришедший на смену Романскому стилю. Родиной Готики является Франция.  Первым готическим архитектурным сооружением считается церковь монастыря </a:t>
            </a:r>
            <a:r>
              <a:rPr lang="ru-RU" sz="1600" dirty="0" err="1" smtClean="0"/>
              <a:t>Сен-Дени</a:t>
            </a:r>
            <a:endParaRPr lang="ru-RU" sz="1600" dirty="0"/>
          </a:p>
        </p:txBody>
      </p:sp>
      <p:sp>
        <p:nvSpPr>
          <p:cNvPr id="12" name="TextBox 11"/>
          <p:cNvSpPr txBox="1"/>
          <p:nvPr/>
        </p:nvSpPr>
        <p:spPr>
          <a:xfrm>
            <a:off x="4500562" y="1500174"/>
            <a:ext cx="3714776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GothicRus Condenced" pitchFamily="18" charset="0"/>
              </a:rPr>
              <a:t>Характерные черты готики</a:t>
            </a:r>
          </a:p>
          <a:p>
            <a:pPr>
              <a:buFont typeface="Arial" charset="0"/>
              <a:buChar char="•"/>
            </a:pPr>
            <a:r>
              <a:rPr lang="ru-RU" sz="1600" dirty="0" smtClean="0"/>
              <a:t>вертикальность композиции</a:t>
            </a:r>
          </a:p>
          <a:p>
            <a:pPr>
              <a:buFont typeface="Arial" charset="0"/>
              <a:buChar char="•"/>
            </a:pPr>
            <a:r>
              <a:rPr lang="ru-RU" sz="1600" dirty="0" smtClean="0"/>
              <a:t>стрельчатая ярка</a:t>
            </a:r>
          </a:p>
          <a:p>
            <a:pPr>
              <a:buFont typeface="Arial" charset="0"/>
              <a:buChar char="•"/>
            </a:pPr>
            <a:r>
              <a:rPr lang="ru-RU" sz="1600" dirty="0" smtClean="0"/>
              <a:t>сложная каркасная система опор</a:t>
            </a:r>
          </a:p>
          <a:p>
            <a:pPr>
              <a:buFont typeface="Arial" charset="0"/>
              <a:buChar char="•"/>
            </a:pPr>
            <a:r>
              <a:rPr lang="ru-RU" sz="1600" dirty="0" smtClean="0"/>
              <a:t>ребристый свод</a:t>
            </a:r>
          </a:p>
          <a:p>
            <a:pPr>
              <a:buFont typeface="Arial" charset="0"/>
              <a:buChar char="•"/>
            </a:pPr>
            <a:r>
              <a:rPr lang="ru-RU" sz="1600" dirty="0" smtClean="0"/>
              <a:t> обилие витражей</a:t>
            </a:r>
          </a:p>
          <a:p>
            <a:endParaRPr lang="ru-RU" dirty="0" smtClean="0">
              <a:latin typeface="GothicRus Condenced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6357950" y="5072074"/>
            <a:ext cx="257176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latin typeface="GothicRus Condenced" pitchFamily="18" charset="0"/>
              </a:rPr>
              <a:t>Преобладающие  цвета</a:t>
            </a:r>
          </a:p>
          <a:p>
            <a:r>
              <a:rPr lang="ru-RU" dirty="0" smtClean="0">
                <a:latin typeface="GothicRus Condenced" pitchFamily="18" charset="0"/>
              </a:rPr>
              <a:t>в оформлении</a:t>
            </a:r>
          </a:p>
          <a:p>
            <a:pPr>
              <a:buFont typeface="Arial" charset="0"/>
              <a:buChar char="•"/>
            </a:pPr>
            <a:r>
              <a:rPr lang="ru-RU" sz="1600" dirty="0" smtClean="0"/>
              <a:t>желтый</a:t>
            </a:r>
          </a:p>
          <a:p>
            <a:pPr>
              <a:buFont typeface="Arial" charset="0"/>
              <a:buChar char="•"/>
            </a:pPr>
            <a:r>
              <a:rPr lang="ru-RU" sz="1600" dirty="0" smtClean="0"/>
              <a:t> красный </a:t>
            </a:r>
          </a:p>
          <a:p>
            <a:pPr>
              <a:buFont typeface="Arial" charset="0"/>
              <a:buChar char="•"/>
            </a:pPr>
            <a:r>
              <a:rPr lang="ru-RU" sz="1600" dirty="0" smtClean="0"/>
              <a:t>синий</a:t>
            </a:r>
          </a:p>
          <a:p>
            <a:pPr>
              <a:buFont typeface="Arial" charset="0"/>
              <a:buChar char="•"/>
            </a:pPr>
            <a:r>
              <a:rPr lang="ru-RU" sz="1600" dirty="0" smtClean="0"/>
              <a:t>фиолетовый</a:t>
            </a:r>
            <a:endParaRPr lang="ru-RU" sz="1600" dirty="0">
              <a:latin typeface="GothicRus Condenced" pitchFamily="18" charset="0"/>
            </a:endParaRPr>
          </a:p>
        </p:txBody>
      </p:sp>
      <p:pic>
        <p:nvPicPr>
          <p:cNvPr id="9" name="Рисунок 8" descr="Париж новогодний 36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786578" y="2714620"/>
            <a:ext cx="1768076" cy="235743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allAtOnce"/>
      <p:bldP spid="12" grpId="0"/>
      <p:bldP spid="1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142852"/>
            <a:ext cx="614366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GothicRus Condenced" pitchFamily="18" charset="0"/>
              </a:rPr>
              <a:t>Философия готики</a:t>
            </a:r>
            <a:endParaRPr lang="ru-RU" sz="3600" dirty="0">
              <a:latin typeface="GothicRus Condenced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00034" y="857232"/>
            <a:ext cx="435771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Философия готики проникнута осознанием существования иного мира, из которого постоянно приходят ангелы, демоны, вампиры, мертвецы или привидения. Обилие скульптуры, живописи, витража являлось "Библией для неграмотных".</a:t>
            </a:r>
          </a:p>
          <a:p>
            <a:endParaRPr lang="ru-RU" dirty="0" smtClean="0"/>
          </a:p>
          <a:p>
            <a:r>
              <a:rPr lang="ru-RU" dirty="0" smtClean="0"/>
              <a:t>Формы архитектуры выражают не прочность и устойчивость, а христианскую идею устремленности ввысь, к небу, к Богу.</a:t>
            </a:r>
          </a:p>
          <a:p>
            <a:endParaRPr lang="ru-RU" dirty="0" smtClean="0"/>
          </a:p>
          <a:p>
            <a:r>
              <a:rPr lang="ru-RU" dirty="0" smtClean="0"/>
              <a:t>Стены, кажется, исчезают в потоках света, льющихся из огромных окон с цветными стеклами.</a:t>
            </a:r>
          </a:p>
          <a:p>
            <a:endParaRPr lang="ru-RU" dirty="0"/>
          </a:p>
        </p:txBody>
      </p:sp>
      <p:grpSp>
        <p:nvGrpSpPr>
          <p:cNvPr id="12" name="Группа 11"/>
          <p:cNvGrpSpPr/>
          <p:nvPr/>
        </p:nvGrpSpPr>
        <p:grpSpPr>
          <a:xfrm>
            <a:off x="5143504" y="3357562"/>
            <a:ext cx="4000496" cy="3357538"/>
            <a:chOff x="5143504" y="3500462"/>
            <a:chExt cx="4000496" cy="3571876"/>
          </a:xfrm>
        </p:grpSpPr>
        <p:pic>
          <p:nvPicPr>
            <p:cNvPr id="6" name="Рисунок 5" descr="Absolute_Cathedrale_Strasbourg_interieur_01.JPG"/>
            <p:cNvPicPr>
              <a:picLocks noChangeAspect="1"/>
            </p:cNvPicPr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143504" y="3500462"/>
              <a:ext cx="4000496" cy="3000372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7072298" y="6487563"/>
              <a:ext cx="2071702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/>
                <a:t>Страсбургский собор</a:t>
              </a:r>
            </a:p>
            <a:p>
              <a:endParaRPr lang="ru-RU" dirty="0"/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5786446" y="71414"/>
            <a:ext cx="2928958" cy="3214710"/>
            <a:chOff x="5786446" y="214290"/>
            <a:chExt cx="2928958" cy="3214710"/>
          </a:xfrm>
        </p:grpSpPr>
        <p:pic>
          <p:nvPicPr>
            <p:cNvPr id="8" name="Рисунок 7" descr="С. Св. Вита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786446" y="214290"/>
              <a:ext cx="2857520" cy="2857520"/>
            </a:xfrm>
            <a:prstGeom prst="rect">
              <a:avLst/>
            </a:prstGeom>
          </p:spPr>
        </p:pic>
        <p:sp>
          <p:nvSpPr>
            <p:cNvPr id="9" name="TextBox 8"/>
            <p:cNvSpPr txBox="1"/>
            <p:nvPr/>
          </p:nvSpPr>
          <p:spPr>
            <a:xfrm>
              <a:off x="7143768" y="3121223"/>
              <a:ext cx="1571636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 smtClean="0"/>
                <a:t>Собор Св. Вита </a:t>
              </a:r>
              <a:endParaRPr lang="ru-RU" sz="1400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00760" y="214290"/>
            <a:ext cx="285752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7030A0"/>
                </a:solidFill>
                <a:latin typeface="GothicRus Condenced" pitchFamily="18" charset="0"/>
              </a:rPr>
              <a:t>Предпосылки</a:t>
            </a:r>
            <a:r>
              <a:rPr lang="ru-RU" sz="2800" dirty="0" smtClean="0">
                <a:solidFill>
                  <a:srgbClr val="200CB4"/>
                </a:solidFill>
                <a:latin typeface="GothicRus Condenced" pitchFamily="18" charset="0"/>
              </a:rPr>
              <a:t> </a:t>
            </a:r>
            <a:r>
              <a:rPr lang="ru-RU" sz="2800" dirty="0" smtClean="0">
                <a:solidFill>
                  <a:srgbClr val="FFFF00"/>
                </a:solidFill>
                <a:latin typeface="GothicRus Condenced" pitchFamily="18" charset="0"/>
              </a:rPr>
              <a:t>возникновения</a:t>
            </a:r>
            <a:r>
              <a:rPr lang="ru-RU" sz="2800" dirty="0" smtClean="0">
                <a:solidFill>
                  <a:srgbClr val="200CB4"/>
                </a:solidFill>
                <a:latin typeface="GothicRus Condenced" pitchFamily="18" charset="0"/>
              </a:rPr>
              <a:t> </a:t>
            </a:r>
            <a:r>
              <a:rPr lang="ru-RU" sz="2800" dirty="0" smtClean="0">
                <a:solidFill>
                  <a:srgbClr val="FF0000"/>
                </a:solidFill>
                <a:latin typeface="GothicRus Condenced" pitchFamily="18" charset="0"/>
              </a:rPr>
              <a:t>Готики</a:t>
            </a:r>
            <a:endParaRPr lang="ru-RU" sz="2800" dirty="0">
              <a:solidFill>
                <a:srgbClr val="FF0000"/>
              </a:solidFill>
              <a:latin typeface="GothicRus Condenced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000760" y="1643050"/>
            <a:ext cx="2928958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ru-RU" dirty="0" smtClean="0"/>
              <a:t>соединение христианского мировоззрения</a:t>
            </a:r>
          </a:p>
          <a:p>
            <a:pPr>
              <a:buFont typeface="Arial" charset="0"/>
              <a:buChar char="•"/>
            </a:pPr>
            <a:endParaRPr lang="ru-RU" dirty="0" smtClean="0"/>
          </a:p>
          <a:p>
            <a:pPr>
              <a:buFont typeface="Arial" charset="0"/>
              <a:buChar char="•"/>
            </a:pPr>
            <a:r>
              <a:rPr lang="ru-RU" dirty="0" smtClean="0"/>
              <a:t>стремительный рост европейских городов и торговли</a:t>
            </a:r>
          </a:p>
          <a:p>
            <a:pPr>
              <a:buFont typeface="Arial" charset="0"/>
              <a:buChar char="•"/>
            </a:pPr>
            <a:endParaRPr lang="ru-RU" dirty="0" smtClean="0"/>
          </a:p>
          <a:p>
            <a:pPr>
              <a:buFont typeface="Arial" charset="0"/>
              <a:buChar char="•"/>
            </a:pPr>
            <a:r>
              <a:rPr lang="ru-RU" dirty="0" smtClean="0"/>
              <a:t>необходимость собрать в одном месте на воскресную мессу все население растущего города</a:t>
            </a:r>
          </a:p>
          <a:p>
            <a:pPr>
              <a:buFont typeface="Arial" charset="0"/>
              <a:buChar char="•"/>
            </a:pPr>
            <a:endParaRPr lang="ru-RU" sz="1600" dirty="0"/>
          </a:p>
        </p:txBody>
      </p:sp>
      <p:pic>
        <p:nvPicPr>
          <p:cNvPr id="9" name="Рисунок 8" descr="Salisbury_Cathedral.jpg"/>
          <p:cNvPicPr>
            <a:picLocks noChangeAspect="1"/>
          </p:cNvPicPr>
          <p:nvPr/>
        </p:nvPicPr>
        <p:blipFill>
          <a:blip r:embed="rId2" cstate="print"/>
          <a:srcRect r="12983"/>
          <a:stretch>
            <a:fillRect/>
          </a:stretch>
        </p:blipFill>
        <p:spPr>
          <a:xfrm>
            <a:off x="0" y="357166"/>
            <a:ext cx="5875995" cy="5715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28926" y="428604"/>
            <a:ext cx="278608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400" dirty="0" smtClean="0">
                <a:latin typeface="Deutsch Gothic" pitchFamily="34" charset="0"/>
              </a:rPr>
              <a:t>Готика</a:t>
            </a:r>
            <a:endParaRPr lang="ru-RU" sz="4400" dirty="0">
              <a:latin typeface="Deutsch Gothic" pitchFamily="34" charset="0"/>
            </a:endParaRPr>
          </a:p>
        </p:txBody>
      </p:sp>
      <p:cxnSp>
        <p:nvCxnSpPr>
          <p:cNvPr id="6" name="Прямая со стрелкой 5"/>
          <p:cNvCxnSpPr/>
          <p:nvPr/>
        </p:nvCxnSpPr>
        <p:spPr>
          <a:xfrm rot="10800000" flipV="1">
            <a:off x="2500298" y="1214422"/>
            <a:ext cx="571504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Прямая со стрелкой 7"/>
          <p:cNvCxnSpPr/>
          <p:nvPr/>
        </p:nvCxnSpPr>
        <p:spPr>
          <a:xfrm rot="5400000">
            <a:off x="3715538" y="1427942"/>
            <a:ext cx="571504" cy="158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Группа 26"/>
          <p:cNvGrpSpPr/>
          <p:nvPr/>
        </p:nvGrpSpPr>
        <p:grpSpPr>
          <a:xfrm>
            <a:off x="357158" y="1714488"/>
            <a:ext cx="2571768" cy="4379743"/>
            <a:chOff x="357158" y="1714488"/>
            <a:chExt cx="2571768" cy="4379743"/>
          </a:xfrm>
        </p:grpSpPr>
        <p:grpSp>
          <p:nvGrpSpPr>
            <p:cNvPr id="38" name="Группа 37"/>
            <p:cNvGrpSpPr/>
            <p:nvPr/>
          </p:nvGrpSpPr>
          <p:grpSpPr>
            <a:xfrm>
              <a:off x="357158" y="1714488"/>
              <a:ext cx="2571768" cy="611106"/>
              <a:chOff x="571472" y="1714488"/>
              <a:chExt cx="2571768" cy="611106"/>
            </a:xfrm>
          </p:grpSpPr>
          <p:sp>
            <p:nvSpPr>
              <p:cNvPr id="11" name="TextBox 10"/>
              <p:cNvSpPr txBox="1"/>
              <p:nvPr/>
            </p:nvSpPr>
            <p:spPr>
              <a:xfrm>
                <a:off x="928662" y="1714488"/>
                <a:ext cx="1714512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>Ранняя готика</a:t>
                </a:r>
                <a:endParaRPr lang="ru-RU" dirty="0"/>
              </a:p>
            </p:txBody>
          </p:sp>
          <p:sp>
            <p:nvSpPr>
              <p:cNvPr id="22" name="TextBox 21"/>
              <p:cNvSpPr txBox="1"/>
              <p:nvPr/>
            </p:nvSpPr>
            <p:spPr>
              <a:xfrm>
                <a:off x="571472" y="2071678"/>
                <a:ext cx="2571768" cy="25391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050" dirty="0" smtClean="0"/>
                  <a:t>вторая половина XII - первая </a:t>
                </a:r>
                <a:r>
                  <a:rPr lang="ru-RU" sz="1050" dirty="0" err="1" smtClean="0"/>
                  <a:t>четв</a:t>
                </a:r>
                <a:r>
                  <a:rPr lang="ru-RU" sz="1050" dirty="0" smtClean="0"/>
                  <a:t>. XIII в.</a:t>
                </a:r>
                <a:endParaRPr lang="ru-RU" sz="1050" dirty="0"/>
              </a:p>
            </p:txBody>
          </p:sp>
        </p:grpSp>
        <p:grpSp>
          <p:nvGrpSpPr>
            <p:cNvPr id="25" name="Группа 24"/>
            <p:cNvGrpSpPr/>
            <p:nvPr/>
          </p:nvGrpSpPr>
          <p:grpSpPr>
            <a:xfrm>
              <a:off x="500034" y="2428868"/>
              <a:ext cx="2121723" cy="3665363"/>
              <a:chOff x="500034" y="2428868"/>
              <a:chExt cx="2121723" cy="3665363"/>
            </a:xfrm>
          </p:grpSpPr>
          <p:pic>
            <p:nvPicPr>
              <p:cNvPr id="26" name="Рисунок 25" descr="аббатство Сент Дени2.jpg"/>
              <p:cNvPicPr>
                <a:picLocks noChangeAspect="1"/>
              </p:cNvPicPr>
              <p:nvPr/>
            </p:nvPicPr>
            <p:blipFill>
              <a:blip r:embed="rId2" cstate="print"/>
              <a:srcRect l="22120" r="22796" b="7407"/>
              <a:stretch>
                <a:fillRect/>
              </a:stretch>
            </p:blipFill>
            <p:spPr>
              <a:xfrm>
                <a:off x="500034" y="2428868"/>
                <a:ext cx="2121723" cy="3214710"/>
              </a:xfrm>
              <a:prstGeom prst="rect">
                <a:avLst/>
              </a:prstGeom>
            </p:spPr>
          </p:pic>
          <p:sp>
            <p:nvSpPr>
              <p:cNvPr id="28" name="TextBox 27"/>
              <p:cNvSpPr txBox="1"/>
              <p:nvPr/>
            </p:nvSpPr>
            <p:spPr>
              <a:xfrm>
                <a:off x="571472" y="5786454"/>
                <a:ext cx="1785950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sz="1400" dirty="0" smtClean="0"/>
                  <a:t>Аббатство </a:t>
                </a:r>
                <a:r>
                  <a:rPr lang="ru-RU" sz="1400" dirty="0" err="1" smtClean="0"/>
                  <a:t>Сен-Дени</a:t>
                </a:r>
                <a:endParaRPr lang="ru-RU" sz="1400" dirty="0"/>
              </a:p>
            </p:txBody>
          </p:sp>
        </p:grpSp>
      </p:grpSp>
      <p:cxnSp>
        <p:nvCxnSpPr>
          <p:cNvPr id="33" name="Прямая со стрелкой 32"/>
          <p:cNvCxnSpPr/>
          <p:nvPr/>
        </p:nvCxnSpPr>
        <p:spPr>
          <a:xfrm>
            <a:off x="5429256" y="1142984"/>
            <a:ext cx="571504" cy="428628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Группа 28"/>
          <p:cNvGrpSpPr/>
          <p:nvPr/>
        </p:nvGrpSpPr>
        <p:grpSpPr>
          <a:xfrm>
            <a:off x="2857488" y="1714488"/>
            <a:ext cx="2143140" cy="4379743"/>
            <a:chOff x="2857488" y="1714488"/>
            <a:chExt cx="2143140" cy="4379743"/>
          </a:xfrm>
        </p:grpSpPr>
        <p:grpSp>
          <p:nvGrpSpPr>
            <p:cNvPr id="31" name="Группа 30"/>
            <p:cNvGrpSpPr/>
            <p:nvPr/>
          </p:nvGrpSpPr>
          <p:grpSpPr>
            <a:xfrm>
              <a:off x="3000364" y="1714488"/>
              <a:ext cx="1857388" cy="562751"/>
              <a:chOff x="3428992" y="2000240"/>
              <a:chExt cx="1857388" cy="562751"/>
            </a:xfrm>
          </p:grpSpPr>
          <p:sp>
            <p:nvSpPr>
              <p:cNvPr id="12" name="TextBox 11"/>
              <p:cNvSpPr txBox="1"/>
              <p:nvPr/>
            </p:nvSpPr>
            <p:spPr>
              <a:xfrm>
                <a:off x="3428992" y="2000240"/>
                <a:ext cx="185738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>Высокая готика</a:t>
                </a:r>
                <a:endParaRPr lang="ru-RU" dirty="0"/>
              </a:p>
            </p:txBody>
          </p:sp>
          <p:sp>
            <p:nvSpPr>
              <p:cNvPr id="23" name="TextBox 22"/>
              <p:cNvSpPr txBox="1"/>
              <p:nvPr/>
            </p:nvSpPr>
            <p:spPr>
              <a:xfrm>
                <a:off x="3643306" y="2285992"/>
                <a:ext cx="1357322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XIII </a:t>
                </a:r>
                <a:r>
                  <a:rPr lang="ru-RU" sz="1200" dirty="0" smtClean="0"/>
                  <a:t>век</a:t>
                </a:r>
                <a:endParaRPr lang="ru-RU" sz="1200" dirty="0"/>
              </a:p>
            </p:txBody>
          </p:sp>
        </p:grpSp>
        <p:pic>
          <p:nvPicPr>
            <p:cNvPr id="35" name="Рисунок 34" descr="Реймсский собор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857488" y="2428868"/>
              <a:ext cx="2143140" cy="3214288"/>
            </a:xfrm>
            <a:prstGeom prst="rect">
              <a:avLst/>
            </a:prstGeom>
          </p:spPr>
        </p:pic>
        <p:sp>
          <p:nvSpPr>
            <p:cNvPr id="36" name="TextBox 35"/>
            <p:cNvSpPr txBox="1"/>
            <p:nvPr/>
          </p:nvSpPr>
          <p:spPr>
            <a:xfrm>
              <a:off x="2928926" y="5786454"/>
              <a:ext cx="171451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 err="1" smtClean="0"/>
                <a:t>Реймсский</a:t>
              </a:r>
              <a:r>
                <a:rPr lang="ru-RU" sz="1400" dirty="0" smtClean="0"/>
                <a:t> собор</a:t>
              </a:r>
              <a:endParaRPr lang="ru-RU" sz="1400" dirty="0"/>
            </a:p>
          </p:txBody>
        </p:sp>
      </p:grpSp>
      <p:grpSp>
        <p:nvGrpSpPr>
          <p:cNvPr id="30" name="Группа 29"/>
          <p:cNvGrpSpPr/>
          <p:nvPr/>
        </p:nvGrpSpPr>
        <p:grpSpPr>
          <a:xfrm>
            <a:off x="5325347" y="1714488"/>
            <a:ext cx="3390057" cy="3236735"/>
            <a:chOff x="5325347" y="1714488"/>
            <a:chExt cx="3390057" cy="3236735"/>
          </a:xfrm>
        </p:grpSpPr>
        <p:grpSp>
          <p:nvGrpSpPr>
            <p:cNvPr id="34" name="Группа 33"/>
            <p:cNvGrpSpPr/>
            <p:nvPr/>
          </p:nvGrpSpPr>
          <p:grpSpPr>
            <a:xfrm>
              <a:off x="5572132" y="1714488"/>
              <a:ext cx="1857388" cy="785818"/>
              <a:chOff x="5305613" y="1928802"/>
              <a:chExt cx="2928958" cy="785818"/>
            </a:xfrm>
          </p:grpSpPr>
          <p:sp>
            <p:nvSpPr>
              <p:cNvPr id="13" name="TextBox 12"/>
              <p:cNvSpPr txBox="1"/>
              <p:nvPr/>
            </p:nvSpPr>
            <p:spPr>
              <a:xfrm>
                <a:off x="5305613" y="1928802"/>
                <a:ext cx="2928958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ru-RU" dirty="0" smtClean="0"/>
                  <a:t>Поздняя готика</a:t>
                </a:r>
              </a:p>
              <a:p>
                <a:r>
                  <a:rPr lang="ru-RU" dirty="0" smtClean="0"/>
                  <a:t>(пламенеющая)</a:t>
                </a:r>
                <a:endParaRPr lang="ru-RU" dirty="0"/>
              </a:p>
            </p:txBody>
          </p:sp>
          <p:sp>
            <p:nvSpPr>
              <p:cNvPr id="24" name="TextBox 23"/>
              <p:cNvSpPr txBox="1"/>
              <p:nvPr/>
            </p:nvSpPr>
            <p:spPr>
              <a:xfrm>
                <a:off x="5643570" y="2428868"/>
                <a:ext cx="1940732" cy="285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dirty="0" smtClean="0"/>
                  <a:t>XIV - XV </a:t>
                </a:r>
                <a:r>
                  <a:rPr lang="ru-RU" sz="1200" dirty="0" smtClean="0"/>
                  <a:t>век</a:t>
                </a:r>
                <a:endParaRPr lang="ru-RU" sz="1200" dirty="0"/>
              </a:p>
            </p:txBody>
          </p:sp>
        </p:grpSp>
        <p:pic>
          <p:nvPicPr>
            <p:cNvPr id="37" name="Рисунок 36" descr="Церковь Сен-Маклу.jpg"/>
            <p:cNvPicPr>
              <a:picLocks noChangeAspect="1"/>
            </p:cNvPicPr>
            <p:nvPr/>
          </p:nvPicPr>
          <p:blipFill>
            <a:blip r:embed="rId4" cstate="print"/>
            <a:srcRect b="11538"/>
            <a:stretch>
              <a:fillRect/>
            </a:stretch>
          </p:blipFill>
          <p:spPr>
            <a:xfrm>
              <a:off x="5325347" y="2500306"/>
              <a:ext cx="3390057" cy="2000264"/>
            </a:xfrm>
            <a:prstGeom prst="rect">
              <a:avLst/>
            </a:prstGeom>
          </p:spPr>
        </p:pic>
        <p:sp>
          <p:nvSpPr>
            <p:cNvPr id="39" name="TextBox 38"/>
            <p:cNvSpPr txBox="1"/>
            <p:nvPr/>
          </p:nvSpPr>
          <p:spPr>
            <a:xfrm>
              <a:off x="5429256" y="4643446"/>
              <a:ext cx="2357454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dirty="0" smtClean="0"/>
                <a:t>Церковь Сен-Маклу</a:t>
              </a:r>
              <a:endParaRPr lang="ru-RU" sz="1400" dirty="0"/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2289" name="Ink 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558213" y="66151125"/>
              <a:ext cx="0" cy="0"/>
            </p14:xfrm>
          </p:contentPart>
        </mc:Choice>
        <mc:Fallback>
          <p:pic>
            <p:nvPicPr>
              <p:cNvPr id="12289" name="Ink 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558213" y="66151125"/>
                <a:ext cx="0" cy="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42910" y="357166"/>
            <a:ext cx="80010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 smtClean="0">
                <a:solidFill>
                  <a:srgbClr val="7030A0"/>
                </a:solidFill>
                <a:latin typeface="GothicRus Condenced" pitchFamily="18" charset="0"/>
              </a:rPr>
              <a:t>Эволюция интерьера готического храма</a:t>
            </a:r>
            <a:endParaRPr lang="ru-RU" sz="3200" dirty="0">
              <a:solidFill>
                <a:srgbClr val="7030A0"/>
              </a:solidFill>
              <a:latin typeface="GothicRus Condenced" pitchFamily="18" charset="0"/>
            </a:endParaRPr>
          </a:p>
        </p:txBody>
      </p:sp>
      <p:pic>
        <p:nvPicPr>
          <p:cNvPr id="3" name="Рисунок 2" descr="Эволюция интерьера готического храма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14348" y="1214422"/>
            <a:ext cx="7643834" cy="405123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71472" y="5357826"/>
            <a:ext cx="192882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. 1. Ранняя готика. Франция (собор Парижской богоматери).</a:t>
            </a:r>
            <a:endParaRPr lang="ru-RU" sz="1400" dirty="0"/>
          </a:p>
        </p:txBody>
      </p:sp>
      <p:sp>
        <p:nvSpPr>
          <p:cNvPr id="7" name="TextBox 6"/>
          <p:cNvSpPr txBox="1"/>
          <p:nvPr/>
        </p:nvSpPr>
        <p:spPr>
          <a:xfrm>
            <a:off x="2571736" y="5357826"/>
            <a:ext cx="150019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2. Зрелая готика. Франция (собор в Реймсе).</a:t>
            </a:r>
            <a:endParaRPr lang="ru-RU" sz="1400" dirty="0"/>
          </a:p>
        </p:txBody>
      </p:sp>
      <p:sp>
        <p:nvSpPr>
          <p:cNvPr id="8" name="TextBox 7"/>
          <p:cNvSpPr txBox="1"/>
          <p:nvPr/>
        </p:nvSpPr>
        <p:spPr>
          <a:xfrm>
            <a:off x="4214810" y="5357826"/>
            <a:ext cx="200026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3. Поздняя готика. Англия («украшенный стиль»; аббатство </a:t>
            </a:r>
            <a:r>
              <a:rPr lang="ru-RU" sz="1400" dirty="0" err="1" smtClean="0"/>
              <a:t>Гисборо</a:t>
            </a:r>
            <a:r>
              <a:rPr lang="ru-RU" sz="1400" dirty="0" smtClean="0"/>
              <a:t>). </a:t>
            </a:r>
            <a:endParaRPr lang="ru-RU" sz="1400" dirty="0"/>
          </a:p>
        </p:txBody>
      </p:sp>
      <p:sp>
        <p:nvSpPr>
          <p:cNvPr id="9" name="TextBox 8"/>
          <p:cNvSpPr txBox="1"/>
          <p:nvPr/>
        </p:nvSpPr>
        <p:spPr>
          <a:xfrm>
            <a:off x="6286512" y="5357826"/>
            <a:ext cx="235745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4. «Перпендикулярная готика». Англия (собор в </a:t>
            </a:r>
            <a:r>
              <a:rPr lang="ru-RU" sz="1400" dirty="0" err="1" smtClean="0"/>
              <a:t>Уинчестере</a:t>
            </a:r>
            <a:r>
              <a:rPr lang="ru-RU" sz="1400" dirty="0" smtClean="0"/>
              <a:t>).</a:t>
            </a:r>
            <a:endParaRPr lang="ru-RU" sz="1400" dirty="0"/>
          </a:p>
        </p:txBody>
      </p:sp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8193" name="Ink 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13327063" y="58362850"/>
              <a:ext cx="0" cy="0"/>
            </p14:xfrm>
          </p:contentPart>
        </mc:Choice>
        <mc:Fallback>
          <p:pic>
            <p:nvPicPr>
              <p:cNvPr id="8193" name="Ink 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3327063" y="58362850"/>
                <a:ext cx="0" cy="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7" grpId="0"/>
      <p:bldP spid="8" grpId="0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214282" y="285728"/>
            <a:ext cx="521500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7030A0"/>
                </a:solidFill>
                <a:latin typeface="GothicRus Condenced" pitchFamily="18" charset="0"/>
              </a:rPr>
              <a:t>Строительные особенности готических сооружений</a:t>
            </a:r>
            <a:endParaRPr lang="ru-RU" sz="2800" dirty="0">
              <a:solidFill>
                <a:srgbClr val="7030A0"/>
              </a:solidFill>
              <a:latin typeface="GothicRus Condenced" pitchFamily="18" charset="0"/>
            </a:endParaRPr>
          </a:p>
        </p:txBody>
      </p:sp>
      <p:pic>
        <p:nvPicPr>
          <p:cNvPr id="16" name="Рисунок 15" descr="0239850292.gif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928926" y="1919413"/>
            <a:ext cx="3071801" cy="4938587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57158" y="1428736"/>
            <a:ext cx="2571768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ru-RU" sz="1600" dirty="0" smtClean="0"/>
              <a:t> стрельчатая арка вместо полуциркульной</a:t>
            </a:r>
          </a:p>
          <a:p>
            <a:pPr>
              <a:buFont typeface="Arial" charset="0"/>
              <a:buChar char="•"/>
            </a:pPr>
            <a:endParaRPr lang="ru-RU" sz="1600" dirty="0" smtClean="0"/>
          </a:p>
          <a:p>
            <a:pPr>
              <a:buFont typeface="Arial" charset="0"/>
              <a:buChar char="•"/>
            </a:pPr>
            <a:r>
              <a:rPr lang="ru-RU" sz="1600" dirty="0" smtClean="0"/>
              <a:t> сосредоточение нагрузки на отдельно стоящих опорах вместо сплошных толстых стен</a:t>
            </a:r>
          </a:p>
          <a:p>
            <a:pPr>
              <a:buFont typeface="Arial" charset="0"/>
              <a:buChar char="•"/>
            </a:pPr>
            <a:endParaRPr lang="ru-RU" sz="1600" dirty="0" smtClean="0"/>
          </a:p>
          <a:p>
            <a:pPr>
              <a:buFont typeface="Arial" charset="0"/>
              <a:buChar char="•"/>
            </a:pPr>
            <a:r>
              <a:rPr lang="ru-RU" sz="1600" dirty="0" smtClean="0"/>
              <a:t>  развитие контрфорса в систему контрфорс – аркбутан (висячая арка, передающая на контрфорс горизонтальный распор каменных сводов)</a:t>
            </a:r>
          </a:p>
          <a:p>
            <a:endParaRPr lang="ru-RU" dirty="0"/>
          </a:p>
        </p:txBody>
      </p:sp>
      <p:pic>
        <p:nvPicPr>
          <p:cNvPr id="8" name="Содержимое 3" descr="st031_02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5786446" y="0"/>
            <a:ext cx="3357554" cy="35227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Рисунок 9" descr="Arkbutan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982012" y="3429000"/>
            <a:ext cx="3161988" cy="3429000"/>
          </a:xfrm>
          <a:prstGeom prst="rect">
            <a:avLst/>
          </a:prstGeom>
          <a:noFill/>
          <a:ln>
            <a:noFill/>
          </a:ln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5">
            <p14:nvContentPartPr>
              <p14:cNvPr id="11265" name="Ink 1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416925" y="66009838"/>
              <a:ext cx="0" cy="0"/>
            </p14:xfrm>
          </p:contentPart>
        </mc:Choice>
        <mc:Fallback>
          <p:pic>
            <p:nvPicPr>
              <p:cNvPr id="11265" name="Ink 1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416925" y="66009838"/>
                <a:ext cx="0" cy="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28596" y="142852"/>
            <a:ext cx="564360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GothicRus Condenced" pitchFamily="18" charset="0"/>
              </a:rPr>
              <a:t>Внутренне устройство </a:t>
            </a:r>
            <a:endParaRPr lang="ru-RU" sz="4000" dirty="0">
              <a:latin typeface="GothicRus Condenced" pitchFamily="18" charset="0"/>
            </a:endParaRPr>
          </a:p>
        </p:txBody>
      </p:sp>
      <p:pic>
        <p:nvPicPr>
          <p:cNvPr id="3" name="Picture 2" descr="C:\Users\ольга\Pictures\готика\История готики\Базилика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928670"/>
            <a:ext cx="5072098" cy="5797617"/>
          </a:xfrm>
          <a:prstGeom prst="rect">
            <a:avLst/>
          </a:prstGeom>
          <a:noFill/>
          <a:ln>
            <a:noFill/>
          </a:ln>
        </p:spPr>
      </p:pic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5143504" y="1071546"/>
            <a:ext cx="4000496" cy="507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b="0" i="0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Хор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- (красный)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dirty="0" smtClean="0">
                <a:solidFill>
                  <a:srgbClr val="FF0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b="0" i="0" strike="noStrike" cap="none" normalizeH="0" baseline="0" dirty="0" err="1" smtClean="0">
                <a:ln>
                  <a:noFill/>
                </a:ln>
                <a:solidFill>
                  <a:srgbClr val="200CB4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деамбулаторий</a:t>
            </a:r>
            <a:r>
              <a:rPr kumimoji="0" lang="ru-RU" b="0" i="0" strike="noStrike" cap="none" normalizeH="0" baseline="0" dirty="0" smtClean="0">
                <a:ln>
                  <a:noFill/>
                </a:ln>
                <a:solidFill>
                  <a:srgbClr val="200CB4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200CB4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(темно-синий)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b="0" i="0" strike="noStrike" cap="none" normalizeH="0" baseline="0" dirty="0" smtClean="0">
                <a:ln>
                  <a:noFill/>
                </a:ln>
                <a:solidFill>
                  <a:srgbClr val="CC99F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центральный неф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CC99F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(сиреневый)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b="0" i="0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боковой неф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92D05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(зеленый)</a:t>
            </a:r>
            <a:endParaRPr kumimoji="0" lang="ru-RU" b="0" i="0" u="none" strike="noStrike" cap="none" normalizeH="0" baseline="0" dirty="0" smtClean="0">
              <a:ln>
                <a:noFill/>
              </a:ln>
              <a:latin typeface="Arial" pitchFamily="34" charset="0"/>
              <a:ea typeface="Calibri" pitchFamily="34" charset="0"/>
              <a:cs typeface="Arial" pitchFamily="34" charset="0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dirty="0" smtClean="0">
                <a:solidFill>
                  <a:srgbClr val="FFC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b="0" i="0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крыло трансепта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C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(оранжевый)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dirty="0" smtClean="0">
                <a:solidFill>
                  <a:srgbClr val="FFC0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b="0" i="0" strike="noStrike" cap="none" normalizeH="0" baseline="0" dirty="0" err="1" smtClean="0">
                <a:ln>
                  <a:noFill/>
                </a:ln>
                <a:solidFill>
                  <a:srgbClr val="FFFF9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среднекрестие</a:t>
            </a:r>
            <a:r>
              <a:rPr kumimoji="0" lang="ru-RU" b="0" i="0" strike="noStrike" cap="none" normalizeH="0" baseline="0" dirty="0" smtClean="0">
                <a:ln>
                  <a:noFill/>
                </a:ln>
                <a:solidFill>
                  <a:srgbClr val="FFFF9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FF9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(бледно-желтый)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FF99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b="0" i="0" strike="noStrike" cap="none" normalizeH="0" baseline="0" dirty="0" smtClean="0">
                <a:ln>
                  <a:noFill/>
                </a:ln>
                <a:solidFill>
                  <a:srgbClr val="66FF33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капелла Богоматери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FF33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(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66FF33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салатовый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66FF33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b="0" i="0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b="0" i="0" strike="noStrike" cap="none" normalizeH="0" baseline="0" dirty="0" err="1" smtClean="0">
                <a:ln>
                  <a:noFill/>
                </a:ln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трифорий</a:t>
            </a:r>
            <a:r>
              <a:rPr kumimoji="0" lang="ru-RU" b="0" i="0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70C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(бирюзовый)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dirty="0" smtClean="0">
                <a:solidFill>
                  <a:srgbClr val="00B0F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b="0" i="0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верхний ряд окон центрального нефа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(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00B0F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голубой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B0F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)</a:t>
            </a:r>
            <a:r>
              <a:rPr kumimoji="0" lang="ru-RU" b="0" i="0" u="sng" strike="noStrike" cap="none" normalizeH="0" baseline="0" dirty="0" smtClean="0">
                <a:ln>
                  <a:noFill/>
                </a:ln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kumimoji="0" lang="ru-RU" b="0" i="0" strike="noStrike" cap="none" normalizeH="0" baseline="0" dirty="0" smtClean="0">
                <a:ln>
                  <a:noFill/>
                </a:ln>
                <a:solidFill>
                  <a:srgbClr val="FFCCF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лестница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CCF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(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rgbClr val="FFCCF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розовый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CCF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dirty="0" smtClean="0">
                <a:solidFill>
                  <a:srgbClr val="FFCCF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CCF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b="0" i="0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контрфорс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FF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(желтый)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dirty="0" smtClean="0">
                <a:solidFill>
                  <a:srgbClr val="FF006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b="0" i="0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аркбутан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(малиновый)</a:t>
            </a:r>
            <a:r>
              <a:rPr kumimoji="0" lang="ru-RU" b="0" i="0" u="sng" strike="noStrike" cap="none" normalizeH="0" baseline="0" dirty="0" smtClean="0">
                <a:ln>
                  <a:noFill/>
                </a:ln>
                <a:solidFill>
                  <a:srgbClr val="FF0066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b="0" i="0" strike="noStrike" cap="none" normalizeH="0" baseline="0" dirty="0" smtClean="0">
                <a:ln>
                  <a:noFill/>
                </a:ln>
                <a:solidFill>
                  <a:srgbClr val="9966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остроконечная башенка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996600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(коричневый)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dirty="0" smtClean="0">
                <a:solidFill>
                  <a:srgbClr val="3366F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b="0" i="0" strike="noStrike" cap="none" normalizeH="0" baseline="0" dirty="0" smtClean="0">
                <a:ln>
                  <a:noFill/>
                </a:ln>
                <a:solidFill>
                  <a:srgbClr val="3366F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хор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66F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- многоугольная площадка (синий)</a:t>
            </a: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itchFamily="34" charset="0"/>
              <a:buChar char="•"/>
              <a:tabLst/>
            </a:pPr>
            <a:r>
              <a:rPr lang="ru-RU" dirty="0" smtClean="0">
                <a:solidFill>
                  <a:srgbClr val="3366FF"/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 </a:t>
            </a:r>
            <a:r>
              <a:rPr kumimoji="0" lang="ru-RU" b="0" i="0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поперечный разрез нефа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75000"/>
                  </a:schemeClr>
                </a:solidFill>
                <a:latin typeface="Arial" pitchFamily="34" charset="0"/>
                <a:ea typeface="Calibri" pitchFamily="34" charset="0"/>
                <a:cs typeface="Arial" pitchFamily="34" charset="0"/>
              </a:rPr>
              <a:t>(серый)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75000"/>
                </a:schemeClr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Рисунок 15" descr="Archivolts-speyer-cathedral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52315" y="1500175"/>
            <a:ext cx="6991685" cy="5357826"/>
          </a:xfrm>
          <a:prstGeom prst="rect">
            <a:avLst/>
          </a:prstGeom>
        </p:spPr>
      </p:pic>
      <p:pic>
        <p:nvPicPr>
          <p:cNvPr id="17" name="Рисунок 16" descr="Archivoltes.eglise.de.Surgere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767897" y="0"/>
            <a:ext cx="6376103" cy="5000636"/>
          </a:xfrm>
          <a:prstGeom prst="rect">
            <a:avLst/>
          </a:prstGeom>
        </p:spPr>
      </p:pic>
      <p:pic>
        <p:nvPicPr>
          <p:cNvPr id="11" name="Рисунок 10" descr="lombardia_milano_duomo_tetto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238323" y="1000108"/>
            <a:ext cx="6762801" cy="5072098"/>
          </a:xfrm>
          <a:prstGeom prst="rect">
            <a:avLst/>
          </a:prstGeom>
        </p:spPr>
      </p:pic>
      <p:pic>
        <p:nvPicPr>
          <p:cNvPr id="25" name="Рисунок 24" descr="d0bcd0bed0b8-d180d183d0bad0bed0b4d0b5d0bbd18cd0bad0b8-d0bcd0bed0b7d0b0d0b8d0bad0b0-allday-ru_306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3643305" y="785794"/>
            <a:ext cx="5342293" cy="5214974"/>
          </a:xfrm>
          <a:prstGeom prst="rect">
            <a:avLst/>
          </a:prstGeom>
        </p:spPr>
      </p:pic>
      <p:pic>
        <p:nvPicPr>
          <p:cNvPr id="19" name="Рисунок 18" descr="окно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071670" y="3357562"/>
            <a:ext cx="6478384" cy="2643182"/>
          </a:xfrm>
          <a:prstGeom prst="rect">
            <a:avLst/>
          </a:prstGeom>
        </p:spPr>
      </p:pic>
      <p:pic>
        <p:nvPicPr>
          <p:cNvPr id="8" name="Рисунок 7" descr="d0bcd0bed0b8-d180d183d0bad0bed0b4d0b5d0bbd18cd0bad0b8-d0bcd0bed0b7d0b0d0b8d0bad0b0-allday-ru_320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2786050" y="103572"/>
            <a:ext cx="4572032" cy="6529654"/>
          </a:xfrm>
          <a:prstGeom prst="rect">
            <a:avLst/>
          </a:prstGeom>
        </p:spPr>
      </p:pic>
      <p:pic>
        <p:nvPicPr>
          <p:cNvPr id="9" name="Рисунок 8" descr="скульптура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0" y="1643050"/>
            <a:ext cx="9081474" cy="4929222"/>
          </a:xfrm>
          <a:prstGeom prst="rect">
            <a:avLst/>
          </a:prstGeom>
        </p:spPr>
      </p:pic>
      <p:pic>
        <p:nvPicPr>
          <p:cNvPr id="12" name="Рисунок 11" descr="крабб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209486" y="2000240"/>
            <a:ext cx="5909388" cy="3520049"/>
          </a:xfrm>
          <a:prstGeom prst="rect">
            <a:avLst/>
          </a:prstGeom>
        </p:spPr>
      </p:pic>
      <p:pic>
        <p:nvPicPr>
          <p:cNvPr id="14" name="Рисунок 13" descr="13081294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143109" y="0"/>
            <a:ext cx="5143536" cy="6858048"/>
          </a:xfrm>
          <a:prstGeom prst="rect">
            <a:avLst/>
          </a:prstGeom>
        </p:spPr>
      </p:pic>
      <p:pic>
        <p:nvPicPr>
          <p:cNvPr id="13" name="Рисунок 12" descr="317.jp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5143505" y="0"/>
            <a:ext cx="4000496" cy="668979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357158" y="214290"/>
            <a:ext cx="250033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6000" dirty="0" smtClean="0">
                <a:solidFill>
                  <a:srgbClr val="FF0000"/>
                </a:solidFill>
                <a:latin typeface="GothicRus Condenced" pitchFamily="18" charset="0"/>
              </a:rPr>
              <a:t>Д</a:t>
            </a:r>
            <a:r>
              <a:rPr lang="ru-RU" sz="6000" dirty="0" smtClean="0">
                <a:solidFill>
                  <a:srgbClr val="FFFF00"/>
                </a:solidFill>
                <a:latin typeface="GothicRus Condenced" pitchFamily="18" charset="0"/>
              </a:rPr>
              <a:t>е</a:t>
            </a:r>
            <a:r>
              <a:rPr lang="ru-RU" sz="6000" dirty="0" smtClean="0">
                <a:solidFill>
                  <a:srgbClr val="7030A0"/>
                </a:solidFill>
                <a:latin typeface="GothicRus Condenced" pitchFamily="18" charset="0"/>
              </a:rPr>
              <a:t>к</a:t>
            </a:r>
            <a:r>
              <a:rPr lang="ru-RU" sz="6000" dirty="0" smtClean="0">
                <a:solidFill>
                  <a:srgbClr val="00B050"/>
                </a:solidFill>
                <a:latin typeface="GothicRus Condenced" pitchFamily="18" charset="0"/>
              </a:rPr>
              <a:t>о</a:t>
            </a:r>
            <a:r>
              <a:rPr lang="ru-RU" sz="6000" dirty="0" smtClean="0">
                <a:solidFill>
                  <a:srgbClr val="200CB4"/>
                </a:solidFill>
                <a:latin typeface="GothicRus Condenced" pitchFamily="18" charset="0"/>
              </a:rPr>
              <a:t>р</a:t>
            </a:r>
            <a:endParaRPr lang="ru-RU" sz="6000" dirty="0">
              <a:solidFill>
                <a:srgbClr val="200CB4"/>
              </a:solidFill>
              <a:latin typeface="GothicRus Condenced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57158" y="2000240"/>
            <a:ext cx="12858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ru-RU" dirty="0" smtClean="0"/>
              <a:t> Витражи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57158" y="2285992"/>
            <a:ext cx="264320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ru-RU" dirty="0" smtClean="0"/>
              <a:t> Конструкция окон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57158" y="1714488"/>
            <a:ext cx="20002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ru-RU" dirty="0" smtClean="0"/>
              <a:t>Скульптура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57158" y="2857496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ru-RU" dirty="0" smtClean="0"/>
              <a:t> </a:t>
            </a:r>
            <a:r>
              <a:rPr lang="ru-RU" dirty="0" err="1" smtClean="0"/>
              <a:t>Пинакли</a:t>
            </a:r>
            <a:endParaRPr lang="ru-RU" dirty="0" smtClean="0"/>
          </a:p>
        </p:txBody>
      </p:sp>
      <p:sp>
        <p:nvSpPr>
          <p:cNvPr id="22" name="TextBox 21"/>
          <p:cNvSpPr txBox="1"/>
          <p:nvPr/>
        </p:nvSpPr>
        <p:spPr>
          <a:xfrm>
            <a:off x="357158" y="1428737"/>
            <a:ext cx="1928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ru-RU" dirty="0" err="1" smtClean="0"/>
              <a:t>Краббы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23" name="TextBox 22"/>
          <p:cNvSpPr txBox="1"/>
          <p:nvPr/>
        </p:nvSpPr>
        <p:spPr>
          <a:xfrm>
            <a:off x="357158" y="1142984"/>
            <a:ext cx="18573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ru-RU" dirty="0" smtClean="0"/>
              <a:t> Вимперги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357158" y="3143248"/>
            <a:ext cx="164307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buFont typeface="Arial" charset="0"/>
              <a:buChar char="•"/>
            </a:pPr>
            <a:r>
              <a:rPr lang="vi-VN" dirty="0" smtClean="0"/>
              <a:t>Архивольт</a:t>
            </a:r>
            <a:r>
              <a:rPr lang="ru-RU" dirty="0" err="1" smtClean="0"/>
              <a:t>ы</a:t>
            </a:r>
            <a:endParaRPr lang="ru-RU" dirty="0" smtClean="0"/>
          </a:p>
          <a:p>
            <a:pPr>
              <a:buFont typeface="Arial" charset="0"/>
              <a:buChar char="•"/>
            </a:pPr>
            <a:endParaRPr lang="ru-RU" dirty="0" smtClean="0"/>
          </a:p>
        </p:txBody>
      </p:sp>
      <p:sp>
        <p:nvSpPr>
          <p:cNvPr id="26" name="TextBox 25"/>
          <p:cNvSpPr txBox="1"/>
          <p:nvPr/>
        </p:nvSpPr>
        <p:spPr>
          <a:xfrm>
            <a:off x="357158" y="2571744"/>
            <a:ext cx="1785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* Роза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2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4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7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0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8" fill="hold">
                      <p:stCondLst>
                        <p:cond delay="indefinite"/>
                      </p:stCondLst>
                      <p:childTnLst>
                        <p:par>
                          <p:cTn id="109" fill="hold">
                            <p:stCondLst>
                              <p:cond delay="0"/>
                            </p:stCondLst>
                            <p:childTnLst>
                              <p:par>
                                <p:cTn id="1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3" fill="hold">
                      <p:stCondLst>
                        <p:cond delay="indefinite"/>
                      </p:stCondLst>
                      <p:childTnLst>
                        <p:par>
                          <p:cTn id="114" fill="hold">
                            <p:stCondLst>
                              <p:cond delay="0"/>
                            </p:stCondLst>
                            <p:childTnLst>
                              <p:par>
                                <p:cTn id="1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8" fill="hold">
                      <p:stCondLst>
                        <p:cond delay="indefinite"/>
                      </p:stCondLst>
                      <p:childTnLst>
                        <p:par>
                          <p:cTn id="129" fill="hold">
                            <p:stCondLst>
                              <p:cond delay="0"/>
                            </p:stCondLst>
                            <p:childTnLst>
                              <p:par>
                                <p:cTn id="1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3" fill="hold">
                      <p:stCondLst>
                        <p:cond delay="indefinite"/>
                      </p:stCondLst>
                      <p:childTnLst>
                        <p:par>
                          <p:cTn id="134" fill="hold">
                            <p:stCondLst>
                              <p:cond delay="0"/>
                            </p:stCondLst>
                            <p:childTnLst>
                              <p:par>
                                <p:cTn id="13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3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8" fill="hold">
                      <p:stCondLst>
                        <p:cond delay="indefinite"/>
                      </p:stCondLst>
                      <p:childTnLst>
                        <p:par>
                          <p:cTn id="139" fill="hold">
                            <p:stCondLst>
                              <p:cond delay="0"/>
                            </p:stCondLst>
                            <p:childTnLst>
                              <p:par>
                                <p:cTn id="1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3" fill="hold">
                      <p:stCondLst>
                        <p:cond delay="indefinite"/>
                      </p:stCondLst>
                      <p:childTnLst>
                        <p:par>
                          <p:cTn id="144" fill="hold">
                            <p:stCondLst>
                              <p:cond delay="0"/>
                            </p:stCondLst>
                            <p:childTnLst>
                              <p:par>
                                <p:cTn id="14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8" grpId="0"/>
      <p:bldP spid="20" grpId="0"/>
      <p:bldP spid="21" grpId="0"/>
      <p:bldP spid="22" grpId="0"/>
      <p:bldP spid="23" grpId="0"/>
      <p:bldP spid="24" grpId="0"/>
      <p:bldP spid="2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00034" y="142852"/>
            <a:ext cx="45720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latin typeface="GothicRus Condenced" pitchFamily="18" charset="0"/>
              </a:rPr>
              <a:t>Готика во Франции</a:t>
            </a:r>
            <a:endParaRPr lang="ru-RU" sz="3600" dirty="0">
              <a:latin typeface="GothicRus Condenced" pitchFamily="18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500034" y="1285860"/>
            <a:ext cx="6072230" cy="357190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/>
          <a:p>
            <a:pPr marL="438912" marR="0" lvl="0" indent="-339725" algn="l" defTabSz="914400" rtl="0" eaLnBrk="1" fontAlgn="auto" latinLnBrk="0" hangingPunct="1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lrTx/>
              <a:buSzPct val="80000"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kumimoji="0" lang="ru-RU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ea typeface="+mn-ea"/>
                <a:cs typeface="+mn-cs"/>
              </a:rPr>
              <a:t>Наиболее известные готические соборы Франции</a:t>
            </a:r>
          </a:p>
          <a:p>
            <a:pPr marL="438912" marR="0" lvl="0" indent="-339725" algn="l" defTabSz="914400" rtl="0" eaLnBrk="1" fontAlgn="auto" latinLnBrk="0" hangingPunct="1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lrTx/>
              <a:buSzPct val="80000"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438912" marR="0" lvl="0" indent="-339725" algn="l" defTabSz="914400" rtl="0" eaLnBrk="1" fontAlgn="auto" latinLnBrk="0" hangingPunct="1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lrTx/>
              <a:buSzPct val="80000"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dirty="0" smtClean="0"/>
          </a:p>
          <a:p>
            <a:pPr marL="438912" marR="0" lvl="0" indent="-339725" algn="l" defTabSz="914400" rtl="0" eaLnBrk="1" fontAlgn="auto" latinLnBrk="0" hangingPunct="1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lrTx/>
              <a:buSzPct val="80000"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438912" marR="0" lvl="0" indent="-339725" algn="l" defTabSz="914400" rtl="0" eaLnBrk="1" fontAlgn="auto" latinLnBrk="0" hangingPunct="1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lrTx/>
              <a:buSzPct val="80000"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dirty="0" smtClean="0"/>
          </a:p>
          <a:p>
            <a:pPr marL="438912" marR="0" lvl="0" indent="-339725" algn="l" defTabSz="914400" rtl="0" eaLnBrk="1" fontAlgn="auto" latinLnBrk="0" hangingPunct="1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lrTx/>
              <a:buSzPct val="80000"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dirty="0" smtClean="0"/>
          </a:p>
          <a:p>
            <a:pPr marL="438912" marR="0" lvl="0" indent="-339725" algn="l" defTabSz="914400" rtl="0" eaLnBrk="1" fontAlgn="auto" latinLnBrk="0" hangingPunct="1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lrTx/>
              <a:buSzPct val="80000"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dirty="0" smtClean="0"/>
          </a:p>
          <a:p>
            <a:pPr marL="438912" marR="0" lvl="0" indent="-339725" algn="l" defTabSz="914400" rtl="0" eaLnBrk="1" fontAlgn="auto" latinLnBrk="0" hangingPunct="1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lrTx/>
              <a:buSzPct val="80000"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dirty="0" smtClean="0"/>
          </a:p>
          <a:p>
            <a:pPr marL="438912" marR="0" lvl="0" indent="-339725" algn="l" defTabSz="914400" rtl="0" eaLnBrk="1" fontAlgn="auto" latinLnBrk="0" hangingPunct="1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lrTx/>
              <a:buSzPct val="80000"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dirty="0" smtClean="0"/>
          </a:p>
          <a:p>
            <a:pPr marL="438912" marR="0" lvl="0" indent="-339725" algn="l" defTabSz="914400" rtl="0" eaLnBrk="1" fontAlgn="auto" latinLnBrk="0" hangingPunct="1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lrTx/>
              <a:buSzPct val="80000"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438912" marR="0" lvl="0" indent="-339725" algn="l" defTabSz="914400" rtl="0" eaLnBrk="1" fontAlgn="auto" latinLnBrk="0" hangingPunct="1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lrTx/>
              <a:buSzPct val="80000"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438912" marR="0" lvl="0" indent="-339725" algn="l" defTabSz="914400" rtl="0" eaLnBrk="1" fontAlgn="auto" latinLnBrk="0" hangingPunct="1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lrTx/>
              <a:buSzPct val="80000"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dirty="0" smtClean="0"/>
          </a:p>
          <a:p>
            <a:pPr marL="438912" marR="0" lvl="0" indent="-339725" algn="l" defTabSz="914400" rtl="0" eaLnBrk="1" fontAlgn="auto" latinLnBrk="0" hangingPunct="1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lrTx/>
              <a:buSzPct val="80000"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438912" marR="0" lvl="0" indent="-339725" algn="l" defTabSz="914400" rtl="0" eaLnBrk="1" fontAlgn="auto" latinLnBrk="0" hangingPunct="1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lrTx/>
              <a:buSzPct val="80000"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dirty="0" smtClean="0"/>
          </a:p>
          <a:p>
            <a:pPr marL="438912" marR="0" lvl="0" indent="-339725" algn="l" defTabSz="914400" rtl="0" eaLnBrk="1" fontAlgn="auto" latinLnBrk="0" hangingPunct="1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lrTx/>
              <a:buSzPct val="80000"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438912" marR="0" lvl="0" indent="-339725" algn="l" defTabSz="914400" rtl="0" eaLnBrk="1" fontAlgn="auto" latinLnBrk="0" hangingPunct="1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lrTx/>
              <a:buSzPct val="80000"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dirty="0" smtClean="0"/>
          </a:p>
          <a:p>
            <a:pPr marL="438912" marR="0" lvl="0" indent="-339725" algn="l" defTabSz="914400" rtl="0" eaLnBrk="1" fontAlgn="auto" latinLnBrk="0" hangingPunct="1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lrTx/>
              <a:buSzPct val="80000"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lang="ru-RU" dirty="0" smtClean="0"/>
          </a:p>
          <a:p>
            <a:pPr marL="438912" marR="0" lvl="0" indent="-339725" algn="l" defTabSz="914400" rtl="0" eaLnBrk="1" fontAlgn="auto" latinLnBrk="0" hangingPunct="1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lrTx/>
              <a:buSzPct val="80000"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438912" marR="0" lvl="0" indent="-339725" algn="l" defTabSz="914400" rtl="0" eaLnBrk="1" fontAlgn="auto" latinLnBrk="0" hangingPunct="1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lrTx/>
              <a:buSzPct val="80000"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  <a:p>
            <a:pPr marL="438912" marR="0" lvl="0" indent="-339725" algn="l" defTabSz="914400" rtl="0" eaLnBrk="1" fontAlgn="auto" latinLnBrk="0" hangingPunct="1">
              <a:lnSpc>
                <a:spcPct val="80000"/>
              </a:lnSpc>
              <a:spcBef>
                <a:spcPts val="350"/>
              </a:spcBef>
              <a:spcAft>
                <a:spcPts val="0"/>
              </a:spcAft>
              <a:buClrTx/>
              <a:buSzPct val="80000"/>
              <a:buFontTx/>
              <a:buNone/>
              <a:tabLst>
                <a:tab pos="34290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endParaRPr kumimoji="0" lang="ru-RU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4" name="Рисунок 3" descr="5883834_d9d2003f.jpg"/>
          <p:cNvPicPr>
            <a:picLocks noChangeAspect="1"/>
          </p:cNvPicPr>
          <p:nvPr/>
        </p:nvPicPr>
        <p:blipFill>
          <a:blip r:embed="rId2" cstate="print"/>
          <a:srcRect l="15021" r="15022"/>
          <a:stretch>
            <a:fillRect/>
          </a:stretch>
        </p:blipFill>
        <p:spPr>
          <a:xfrm>
            <a:off x="428596" y="1911012"/>
            <a:ext cx="2582236" cy="27863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072198" y="4982846"/>
            <a:ext cx="2357454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400" dirty="0" err="1" smtClean="0"/>
              <a:t>Реймсский</a:t>
            </a:r>
            <a:r>
              <a:rPr lang="ru-RU" sz="1400" dirty="0" smtClean="0"/>
              <a:t> собор </a:t>
            </a:r>
          </a:p>
          <a:p>
            <a:pPr lvl="0"/>
            <a:r>
              <a:rPr lang="ru-RU" sz="1400" dirty="0" smtClean="0"/>
              <a:t>был  заложен в начале </a:t>
            </a:r>
            <a:r>
              <a:rPr lang="en-US" sz="1400" dirty="0" smtClean="0"/>
              <a:t>XIII </a:t>
            </a:r>
            <a:r>
              <a:rPr lang="ru-RU" sz="1400" dirty="0" smtClean="0"/>
              <a:t>в</a:t>
            </a: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3071802" y="4982846"/>
            <a:ext cx="264320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400" dirty="0" smtClean="0"/>
              <a:t>Собор Парижской Богоматери – настоящая визитная карточка готической архитектуры, «Застывшая музыка», как говорил Гете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28596" y="4982846"/>
            <a:ext cx="2571768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ru-RU" sz="1400" dirty="0" smtClean="0"/>
              <a:t>Церковь монастыря </a:t>
            </a:r>
            <a:r>
              <a:rPr lang="ru-RU" sz="1400" dirty="0" err="1" smtClean="0"/>
              <a:t>Сен-Дени</a:t>
            </a:r>
            <a:r>
              <a:rPr lang="ru-RU" sz="1400" dirty="0" smtClean="0"/>
              <a:t>, созданная по проекту аббата </a:t>
            </a:r>
            <a:r>
              <a:rPr lang="ru-RU" sz="1400" dirty="0" err="1" smtClean="0"/>
              <a:t>Сугерия</a:t>
            </a:r>
            <a:r>
              <a:rPr lang="ru-RU" sz="1400" dirty="0" smtClean="0"/>
              <a:t>, Первое готическое сооружение.</a:t>
            </a:r>
          </a:p>
          <a:p>
            <a:endParaRPr lang="ru-RU" dirty="0"/>
          </a:p>
        </p:txBody>
      </p:sp>
      <p:pic>
        <p:nvPicPr>
          <p:cNvPr id="8" name="Рисунок 7" descr="с. пар. богоматери.jpg"/>
          <p:cNvPicPr>
            <a:picLocks noChangeAspect="1"/>
          </p:cNvPicPr>
          <p:nvPr/>
        </p:nvPicPr>
        <p:blipFill>
          <a:blip r:embed="rId3" cstate="print"/>
          <a:srcRect l="31338"/>
          <a:stretch>
            <a:fillRect/>
          </a:stretch>
        </p:blipFill>
        <p:spPr>
          <a:xfrm>
            <a:off x="3143240" y="1911012"/>
            <a:ext cx="2571768" cy="2809168"/>
          </a:xfrm>
          <a:prstGeom prst="rect">
            <a:avLst/>
          </a:prstGeom>
        </p:spPr>
      </p:pic>
      <p:pic>
        <p:nvPicPr>
          <p:cNvPr id="9" name="Рисунок 8" descr="реймский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5857883" y="1911012"/>
            <a:ext cx="2875955" cy="278608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  <p:bldP spid="6" grpId="0"/>
      <p:bldP spid="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4282" y="71414"/>
            <a:ext cx="407196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latin typeface="GothicRus Condenced" pitchFamily="18" charset="0"/>
              </a:rPr>
              <a:t>Готика в Германии</a:t>
            </a:r>
            <a:endParaRPr lang="ru-RU" sz="2800" dirty="0">
              <a:latin typeface="GothicRus Condenced" pitchFamily="18" charset="0"/>
            </a:endParaRPr>
          </a:p>
        </p:txBody>
      </p:sp>
      <p:pic>
        <p:nvPicPr>
          <p:cNvPr id="6" name="Рисунок 5" descr="кельнский план.jpg"/>
          <p:cNvPicPr>
            <a:picLocks noChangeAspect="1"/>
          </p:cNvPicPr>
          <p:nvPr/>
        </p:nvPicPr>
        <p:blipFill>
          <a:blip r:embed="rId2" cstate="print"/>
          <a:srcRect l="6813" t="11903" r="9727" b="9530"/>
          <a:stretch>
            <a:fillRect/>
          </a:stretch>
        </p:blipFill>
        <p:spPr>
          <a:xfrm rot="16200000">
            <a:off x="1810715" y="4168154"/>
            <a:ext cx="3214685" cy="2165007"/>
          </a:xfrm>
          <a:prstGeom prst="rect">
            <a:avLst/>
          </a:prstGeom>
        </p:spPr>
      </p:pic>
      <p:grpSp>
        <p:nvGrpSpPr>
          <p:cNvPr id="10" name="Группа 9"/>
          <p:cNvGrpSpPr/>
          <p:nvPr/>
        </p:nvGrpSpPr>
        <p:grpSpPr>
          <a:xfrm>
            <a:off x="4500562" y="0"/>
            <a:ext cx="4643438" cy="6858000"/>
            <a:chOff x="4500562" y="0"/>
            <a:chExt cx="4643438" cy="6858000"/>
          </a:xfrm>
        </p:grpSpPr>
        <p:pic>
          <p:nvPicPr>
            <p:cNvPr id="7" name="Рисунок 6" descr="кельнский 2.JPG"/>
            <p:cNvPicPr>
              <a:picLocks noChangeAspect="1"/>
            </p:cNvPicPr>
            <p:nvPr/>
          </p:nvPicPr>
          <p:blipFill>
            <a:blip r:embed="rId3" cstate="print"/>
            <a:srcRect l="25782" r="23436"/>
            <a:stretch>
              <a:fillRect/>
            </a:stretch>
          </p:blipFill>
          <p:spPr>
            <a:xfrm>
              <a:off x="4500562" y="0"/>
              <a:ext cx="4643438" cy="6858000"/>
            </a:xfrm>
            <a:prstGeom prst="rect">
              <a:avLst/>
            </a:prstGeom>
          </p:spPr>
        </p:pic>
        <p:sp>
          <p:nvSpPr>
            <p:cNvPr id="3" name="TextBox 2"/>
            <p:cNvSpPr txBox="1"/>
            <p:nvPr/>
          </p:nvSpPr>
          <p:spPr>
            <a:xfrm>
              <a:off x="4500562" y="6273225"/>
              <a:ext cx="2928958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600" b="1" dirty="0" smtClean="0"/>
                <a:t>Кёльнский собор</a:t>
              </a:r>
            </a:p>
            <a:p>
              <a:r>
                <a:rPr lang="ru-RU" sz="1600" dirty="0" smtClean="0"/>
                <a:t>1248—1437 гг., 1842—1880</a:t>
              </a:r>
              <a:endParaRPr lang="ru-RU" sz="1600" dirty="0"/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214282" y="642918"/>
            <a:ext cx="41434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1600" dirty="0" smtClean="0"/>
          </a:p>
          <a:p>
            <a:r>
              <a:rPr lang="ru-RU" sz="1600" dirty="0" smtClean="0"/>
              <a:t>Отличительные черты: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/>
              <a:t> замена французской розы на стрельчатые окна над главным входом 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/>
              <a:t> проще в плане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/>
              <a:t>аркбутаны очень редки</a:t>
            </a:r>
          </a:p>
          <a:p>
            <a:pPr>
              <a:buFont typeface="Arial" pitchFamily="34" charset="0"/>
              <a:buChar char="•"/>
            </a:pPr>
            <a:r>
              <a:rPr lang="ru-RU" sz="1600" dirty="0" smtClean="0"/>
              <a:t> своды выше</a:t>
            </a:r>
          </a:p>
        </p:txBody>
      </p:sp>
      <p:pic>
        <p:nvPicPr>
          <p:cNvPr id="9" name="Рисунок 8" descr="кельнский гл фасад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3643314"/>
            <a:ext cx="2411015" cy="32146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143240" y="142852"/>
            <a:ext cx="51435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dirty="0" smtClean="0">
                <a:latin typeface="GothicRus Condenced" pitchFamily="18" charset="0"/>
              </a:rPr>
              <a:t>Готика в Италии </a:t>
            </a:r>
            <a:endParaRPr lang="ru-RU" sz="4000" dirty="0">
              <a:latin typeface="GothicRus Condenced" pitchFamily="18" charset="0"/>
            </a:endParaRPr>
          </a:p>
        </p:txBody>
      </p:sp>
      <p:grpSp>
        <p:nvGrpSpPr>
          <p:cNvPr id="7" name="Группа 6"/>
          <p:cNvGrpSpPr/>
          <p:nvPr/>
        </p:nvGrpSpPr>
        <p:grpSpPr>
          <a:xfrm>
            <a:off x="2381686" y="928670"/>
            <a:ext cx="6762314" cy="5929330"/>
            <a:chOff x="2381686" y="928670"/>
            <a:chExt cx="6762314" cy="5929330"/>
          </a:xfrm>
        </p:grpSpPr>
        <p:pic>
          <p:nvPicPr>
            <p:cNvPr id="3" name="Рисунок 2" descr="миланский собор.jpg"/>
            <p:cNvPicPr>
              <a:picLocks noChangeAspect="1"/>
            </p:cNvPicPr>
            <p:nvPr/>
          </p:nvPicPr>
          <p:blipFill>
            <a:blip r:embed="rId2" cstate="print"/>
            <a:srcRect l="6599" r="8121"/>
            <a:stretch>
              <a:fillRect/>
            </a:stretch>
          </p:blipFill>
          <p:spPr>
            <a:xfrm>
              <a:off x="2381686" y="928670"/>
              <a:ext cx="6762314" cy="5286388"/>
            </a:xfrm>
            <a:prstGeom prst="rect">
              <a:avLst/>
            </a:prstGeom>
          </p:spPr>
        </p:pic>
        <p:sp>
          <p:nvSpPr>
            <p:cNvPr id="4" name="TextBox 3"/>
            <p:cNvSpPr txBox="1"/>
            <p:nvPr/>
          </p:nvSpPr>
          <p:spPr>
            <a:xfrm>
              <a:off x="4214810" y="6273225"/>
              <a:ext cx="3214710" cy="58477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400" b="1" dirty="0" smtClean="0"/>
                <a:t>Миланский собор, Милан, Италия</a:t>
              </a:r>
            </a:p>
            <a:p>
              <a:endParaRPr lang="ru-RU" dirty="0"/>
            </a:p>
          </p:txBody>
        </p:sp>
      </p:grpSp>
      <p:sp>
        <p:nvSpPr>
          <p:cNvPr id="5" name="TextBox 4"/>
          <p:cNvSpPr txBox="1"/>
          <p:nvPr/>
        </p:nvSpPr>
        <p:spPr>
          <a:xfrm>
            <a:off x="214282" y="3000372"/>
            <a:ext cx="185738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dirty="0" smtClean="0"/>
              <a:t>Единственный в Европе </a:t>
            </a:r>
            <a:r>
              <a:rPr lang="ru-RU" sz="1400" dirty="0" err="1" smtClean="0"/>
              <a:t>беломрамрный</a:t>
            </a:r>
            <a:r>
              <a:rPr lang="ru-RU" sz="1400" dirty="0" smtClean="0"/>
              <a:t> готический колосс строился целую вечность: первые блоки и фундамент храма заложили в 1386 г. при легендарном правителе </a:t>
            </a:r>
            <a:r>
              <a:rPr lang="ru-RU" sz="1400" dirty="0" err="1" smtClean="0"/>
              <a:t>Джан</a:t>
            </a:r>
            <a:r>
              <a:rPr lang="ru-RU" sz="1400" dirty="0" smtClean="0"/>
              <a:t> </a:t>
            </a:r>
            <a:r>
              <a:rPr lang="ru-RU" sz="1400" dirty="0" err="1" smtClean="0"/>
              <a:t>Галеаццо</a:t>
            </a:r>
            <a:r>
              <a:rPr lang="ru-RU" sz="1400" dirty="0" smtClean="0"/>
              <a:t> </a:t>
            </a:r>
            <a:r>
              <a:rPr lang="ru-RU" sz="1400" dirty="0" err="1" smtClean="0"/>
              <a:t>Висконти</a:t>
            </a:r>
            <a:r>
              <a:rPr lang="ru-RU" sz="1400" dirty="0" smtClean="0"/>
              <a:t> ,а проект фасада, законченного в 1813 г., утвердил Наполеон в 1805 г.</a:t>
            </a:r>
            <a:endParaRPr lang="ru-RU" sz="1400" dirty="0"/>
          </a:p>
        </p:txBody>
      </p:sp>
      <p:pic>
        <p:nvPicPr>
          <p:cNvPr id="6" name="Рисунок 5" descr="1258483440_111111.jpg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lum bright="40000" contrast="-40000"/>
          </a:blip>
          <a:stretch>
            <a:fillRect/>
          </a:stretch>
        </p:blipFill>
        <p:spPr>
          <a:xfrm rot="10800000" flipH="1">
            <a:off x="0" y="0"/>
            <a:ext cx="2071670" cy="18973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Модульная">
  <a:themeElements>
    <a:clrScheme name="Серая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Модульная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Модуль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2112</TotalTime>
  <Words>501</Words>
  <Application>Microsoft Office PowerPoint</Application>
  <PresentationFormat>Экран (4:3)</PresentationFormat>
  <Paragraphs>111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Модульная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Admin</dc:creator>
  <cp:lastModifiedBy>Приемная</cp:lastModifiedBy>
  <cp:revision>181</cp:revision>
  <dcterms:created xsi:type="dcterms:W3CDTF">2011-01-08T13:01:02Z</dcterms:created>
  <dcterms:modified xsi:type="dcterms:W3CDTF">2020-02-03T08:01:50Z</dcterms:modified>
</cp:coreProperties>
</file>