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7" r:id="rId1"/>
  </p:sldMasterIdLst>
  <p:notesMasterIdLst>
    <p:notesMasterId r:id="rId16"/>
  </p:notesMasterIdLst>
  <p:sldIdLst>
    <p:sldId id="257" r:id="rId2"/>
    <p:sldId id="284" r:id="rId3"/>
    <p:sldId id="294" r:id="rId4"/>
    <p:sldId id="278" r:id="rId5"/>
    <p:sldId id="288" r:id="rId6"/>
    <p:sldId id="299" r:id="rId7"/>
    <p:sldId id="282" r:id="rId8"/>
    <p:sldId id="295" r:id="rId9"/>
    <p:sldId id="300" r:id="rId10"/>
    <p:sldId id="301" r:id="rId11"/>
    <p:sldId id="302" r:id="rId12"/>
    <p:sldId id="303" r:id="rId13"/>
    <p:sldId id="305" r:id="rId14"/>
    <p:sldId id="304" r:id="rId15"/>
  </p:sldIdLst>
  <p:sldSz cx="10826750" cy="8120063" type="B4ISO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051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1029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154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205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25747" algn="l" defTabSz="10102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030897" algn="l" defTabSz="10102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536046" algn="l" defTabSz="10102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041196" algn="l" defTabSz="10102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1356" y="-144"/>
      </p:cViewPr>
      <p:guideLst>
        <p:guide orient="horz" pos="2558"/>
        <p:guide pos="341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364F1E-FBAB-4398-A22A-D2AA904AA810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12C52B-8493-4834-A6E3-7C1A33FEB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380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51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029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544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059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5747" algn="l" defTabSz="10102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30897" algn="l" defTabSz="10102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36046" algn="l" defTabSz="10102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41196" algn="l" defTabSz="10102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028950" y="857250"/>
            <a:ext cx="30861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47690C-D2D7-40F3-879B-BC9E205009F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028950" y="857250"/>
            <a:ext cx="30861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47690C-D2D7-40F3-879B-BC9E205009F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028950" y="857250"/>
            <a:ext cx="30861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624A6-5E64-404D-9FA0-B4B7FBFBE72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31561" y="1624013"/>
            <a:ext cx="9296569" cy="2165350"/>
          </a:xfrm>
          <a:ln>
            <a:noFill/>
          </a:ln>
        </p:spPr>
        <p:txBody>
          <a:bodyPr vert="horz" tIns="0" rIns="2165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31561" y="3822677"/>
            <a:ext cx="9300178" cy="2075127"/>
          </a:xfrm>
        </p:spPr>
        <p:txBody>
          <a:bodyPr lIns="0" rIns="21653"/>
          <a:lstStyle>
            <a:lvl1pPr marL="0" marR="54132" indent="0" algn="r">
              <a:buNone/>
              <a:defRPr>
                <a:solidFill>
                  <a:schemeClr val="tx1"/>
                </a:solidFill>
              </a:defRPr>
            </a:lvl1pPr>
            <a:lvl2pPr marL="541325" indent="0" algn="ctr">
              <a:buNone/>
            </a:lvl2pPr>
            <a:lvl3pPr marL="1082650" indent="0" algn="ctr">
              <a:buNone/>
            </a:lvl3pPr>
            <a:lvl4pPr marL="1623974" indent="0" algn="ctr">
              <a:buNone/>
            </a:lvl4pPr>
            <a:lvl5pPr marL="2165299" indent="0" algn="ctr">
              <a:buNone/>
            </a:lvl5pPr>
            <a:lvl6pPr marL="2706624" indent="0" algn="ctr">
              <a:buNone/>
            </a:lvl6pPr>
            <a:lvl7pPr marL="3247949" indent="0" algn="ctr">
              <a:buNone/>
            </a:lvl7pPr>
            <a:lvl8pPr marL="3789274" indent="0" algn="ctr">
              <a:buNone/>
            </a:lvl8pPr>
            <a:lvl9pPr marL="4330598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0B139-D2C6-4662-A31E-54CB093393DE}" type="datetimeFigureOut">
              <a:rPr lang="ru-RU" smtClean="0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DB592-489A-4E99-8221-A1044F7EE7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4CAE2A-B911-4CCF-AA30-CE78965A513F}" type="datetimeFigureOut">
              <a:rPr lang="ru-RU" smtClean="0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84A36-394C-4ADB-B3F5-208505D0EF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9394" y="1082677"/>
            <a:ext cx="2436019" cy="617087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1338" y="1082677"/>
            <a:ext cx="7127610" cy="617087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2DACA9-C039-43AD-AB75-69B748239E5C}" type="datetimeFigureOut">
              <a:rPr lang="ru-RU" smtClean="0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A3504-81A9-4413-9F30-76CD42A365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9F9BB-9480-44EE-83C5-244583898760}" type="datetimeFigureOut">
              <a:rPr lang="ru-RU" smtClean="0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8052C-DC06-4BC0-87BE-5A1C85044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951" y="1559052"/>
            <a:ext cx="9202738" cy="16131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7951" y="3202398"/>
            <a:ext cx="9202738" cy="1787541"/>
          </a:xfrm>
        </p:spPr>
        <p:txBody>
          <a:bodyPr lIns="54132" rIns="54132" anchor="t"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7206E-886E-4D86-A777-E6AF96D17A92}" type="datetimeFigureOut">
              <a:rPr lang="ru-RU" smtClean="0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CB417-EB37-4F06-BC29-54F6EF03E8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833660"/>
            <a:ext cx="9744075" cy="135334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1337" y="2273434"/>
            <a:ext cx="4781815" cy="5250974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3598" y="2273434"/>
            <a:ext cx="4781815" cy="5250974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87DED-98A0-456F-8BF0-3E8CE3806FB7}" type="datetimeFigureOut">
              <a:rPr lang="ru-RU" smtClean="0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3AD0D-4B9B-428E-884C-1F51091FDE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833660"/>
            <a:ext cx="9744075" cy="1353344"/>
          </a:xfrm>
        </p:spPr>
        <p:txBody>
          <a:bodyPr tIns="54132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7" y="2196665"/>
            <a:ext cx="4783695" cy="780691"/>
          </a:xfrm>
        </p:spPr>
        <p:txBody>
          <a:bodyPr lIns="54132" tIns="0" rIns="54132" bIns="0" anchor="ctr">
            <a:noAutofit/>
          </a:bodyPr>
          <a:lstStyle>
            <a:lvl1pPr marL="0" indent="0">
              <a:buNone/>
              <a:defRPr sz="2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99839" y="2202005"/>
            <a:ext cx="4785574" cy="775352"/>
          </a:xfrm>
        </p:spPr>
        <p:txBody>
          <a:bodyPr lIns="54132" tIns="0" rIns="54132" bIns="0" anchor="ctr"/>
          <a:lstStyle>
            <a:lvl1pPr marL="0" indent="0">
              <a:buNone/>
              <a:defRPr sz="2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41337" y="2977356"/>
            <a:ext cx="4783695" cy="4553440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839" y="2977356"/>
            <a:ext cx="4785574" cy="4553440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0FF87F-1397-4766-9CFD-EFD69DDDEAF1}" type="datetimeFigureOut">
              <a:rPr lang="ru-RU" smtClean="0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090B9-A0B9-4E1B-ABF7-F0B3FFCB55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7" y="833660"/>
            <a:ext cx="9834298" cy="1353344"/>
          </a:xfrm>
        </p:spPr>
        <p:txBody>
          <a:bodyPr vert="horz" tIns="5413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1DD81-BECA-49D1-86DA-B26109481DA2}" type="datetimeFigureOut">
              <a:rPr lang="ru-RU" smtClean="0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2D463-5667-430A-88A2-0A6998B977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B9EED-0AE1-4932-98A8-82792DE1291E}" type="datetimeFigureOut">
              <a:rPr lang="ru-RU" smtClean="0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80B2B-D1D4-4D06-BB06-EE5A0659A9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06" y="609007"/>
            <a:ext cx="3248025" cy="13759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006" y="1984904"/>
            <a:ext cx="3248025" cy="5413375"/>
          </a:xfrm>
        </p:spPr>
        <p:txBody>
          <a:bodyPr lIns="21653" rIns="21653"/>
          <a:lstStyle>
            <a:lvl1pPr marL="0" indent="0" algn="l">
              <a:buNone/>
              <a:defRPr sz="1700"/>
            </a:lvl1pPr>
            <a:lvl2pPr indent="0" algn="l">
              <a:buNone/>
              <a:defRPr sz="14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32959" y="1984904"/>
            <a:ext cx="6052454" cy="5413375"/>
          </a:xfrm>
        </p:spPr>
        <p:txBody>
          <a:bodyPr tIns="0"/>
          <a:lstStyle>
            <a:lvl1pPr>
              <a:defRPr sz="3300"/>
            </a:lvl1pPr>
            <a:lvl2pPr>
              <a:defRPr sz="3100"/>
            </a:lvl2pPr>
            <a:lvl3pPr>
              <a:defRPr sz="2800"/>
            </a:lvl3pPr>
            <a:lvl4pPr>
              <a:defRPr sz="24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AD47F-0F54-4092-81A6-B970A09FDDA2}" type="datetimeFigureOut">
              <a:rPr lang="ru-RU" smtClean="0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D818F-70A3-409C-B498-2832BBAE71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48340" y="1311994"/>
            <a:ext cx="6225381" cy="487203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477117" y="6346116"/>
            <a:ext cx="184055" cy="18405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3" y="1393597"/>
            <a:ext cx="2620074" cy="1873867"/>
          </a:xfrm>
        </p:spPr>
        <p:txBody>
          <a:bodyPr vert="horz" lIns="54132" tIns="54132" rIns="54132" bIns="54132" anchor="b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1783" y="3349360"/>
            <a:ext cx="2616465" cy="2580376"/>
          </a:xfrm>
        </p:spPr>
        <p:txBody>
          <a:bodyPr lIns="75785" rIns="54132" bIns="54132" anchor="t"/>
          <a:lstStyle>
            <a:lvl1pPr marL="0" indent="0" algn="l">
              <a:spcBef>
                <a:spcPts val="296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C80B5-64E0-4259-8E7A-2ABBFFF8E7EB}" type="datetimeFigureOut">
              <a:rPr lang="ru-RU" smtClean="0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563629" y="7526096"/>
            <a:ext cx="721783" cy="432318"/>
          </a:xfrm>
        </p:spPr>
        <p:txBody>
          <a:bodyPr/>
          <a:lstStyle/>
          <a:p>
            <a:pPr>
              <a:defRPr/>
            </a:pPr>
            <a:fld id="{32AF5896-838E-4A0F-9C04-14DE4E5129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127276" y="1420261"/>
            <a:ext cx="5467509" cy="465550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8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278" y="6887016"/>
            <a:ext cx="10849306" cy="123304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265" tIns="54132" rIns="108265" bIns="5413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187818" y="7364447"/>
            <a:ext cx="5638932" cy="75561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265" tIns="54132" rIns="108265" bIns="5413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278" y="-8459"/>
            <a:ext cx="10849306" cy="123304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265" tIns="54132" rIns="108265" bIns="5413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187818" y="-8458"/>
            <a:ext cx="5638932" cy="75561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265" tIns="54132" rIns="108265" bIns="5413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41338" y="833660"/>
            <a:ext cx="9744075" cy="1353344"/>
          </a:xfrm>
          <a:prstGeom prst="rect">
            <a:avLst/>
          </a:prstGeom>
        </p:spPr>
        <p:txBody>
          <a:bodyPr vert="horz" lIns="0" tIns="54132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41338" y="2291662"/>
            <a:ext cx="9744075" cy="5196840"/>
          </a:xfrm>
          <a:prstGeom prst="rect">
            <a:avLst/>
          </a:prstGeom>
        </p:spPr>
        <p:txBody>
          <a:bodyPr vert="horz" lIns="108265" tIns="54132" rIns="108265" bIns="54132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41337" y="7526096"/>
            <a:ext cx="2526242" cy="43231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154CE5-949A-4449-99D2-61F44A8476E8}" type="datetimeFigureOut">
              <a:rPr lang="ru-RU" smtClean="0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57802" y="7526096"/>
            <a:ext cx="3969808" cy="43231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383183" y="7526096"/>
            <a:ext cx="902229" cy="43231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D1CEEC8-6D4E-4D7E-9351-AC6F7977E2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2517" y="239657"/>
            <a:ext cx="10870024" cy="768699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rtl="0" eaLnBrk="1" latinLnBrk="0" hangingPunct="1">
        <a:spcBef>
          <a:spcPct val="0"/>
        </a:spcBef>
        <a:buNone/>
        <a:defRPr kumimoji="0" sz="59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24795" indent="-324795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7855" indent="-2923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indent="-2923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407444" indent="-24900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32239" indent="-24900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034" indent="-24900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73564" indent="-21653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98359" indent="-216530" algn="l" rtl="0" eaLnBrk="1" latinLnBrk="0" hangingPunct="1">
        <a:spcBef>
          <a:spcPct val="20000"/>
        </a:spcBef>
        <a:buClr>
          <a:schemeClr val="tx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923154" indent="-21653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Прямоугольник 4"/>
          <p:cNvSpPr>
            <a:spLocks noChangeArrowheads="1"/>
          </p:cNvSpPr>
          <p:nvPr/>
        </p:nvSpPr>
        <p:spPr bwMode="auto">
          <a:xfrm>
            <a:off x="5571796" y="5635457"/>
            <a:ext cx="4989292" cy="7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030" tIns="50515" rIns="101030" bIns="50515">
            <a:spAutoFit/>
          </a:bodyPr>
          <a:lstStyle/>
          <a:p>
            <a:pPr algn="r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Морозов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в.и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преподаватель специальных дисциплин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Прямоугольник 5"/>
          <p:cNvSpPr>
            <a:spLocks noChangeArrowheads="1"/>
          </p:cNvSpPr>
          <p:nvPr/>
        </p:nvSpPr>
        <p:spPr bwMode="auto">
          <a:xfrm>
            <a:off x="0" y="7398279"/>
            <a:ext cx="10826750" cy="37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030" tIns="50515" rIns="101030" bIns="50515">
            <a:spAutoFit/>
          </a:bodyPr>
          <a:lstStyle/>
          <a:p>
            <a:pPr marL="198202" algn="ctr"/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борисов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, 2020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Прямоугольник 12"/>
          <p:cNvSpPr>
            <a:spLocks noChangeArrowheads="1"/>
          </p:cNvSpPr>
          <p:nvPr/>
        </p:nvSpPr>
        <p:spPr bwMode="auto">
          <a:xfrm>
            <a:off x="1234926" y="2112907"/>
            <a:ext cx="828923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030" tIns="50515" rIns="101030" bIns="50515">
            <a:spAutoFit/>
          </a:bodyPr>
          <a:lstStyle/>
          <a:p>
            <a:pPr algn="ctr" defTabSz="505149">
              <a:spcBef>
                <a:spcPts val="0"/>
              </a:spcBef>
              <a:buClr>
                <a:srgbClr val="90C226"/>
              </a:buClr>
              <a:buSzPct val="80000"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505149">
              <a:spcBef>
                <a:spcPts val="0"/>
              </a:spcBef>
              <a:buClr>
                <a:srgbClr val="90C226"/>
              </a:buClr>
              <a:buSzPct val="80000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Тема занятия </a:t>
            </a:r>
          </a:p>
          <a:p>
            <a:pPr algn="ctr" defTabSz="505149">
              <a:lnSpc>
                <a:spcPct val="150000"/>
              </a:lnSpc>
              <a:spcBef>
                <a:spcPts val="0"/>
              </a:spcBef>
              <a:buClr>
                <a:srgbClr val="90C226"/>
              </a:buClr>
              <a:buSzPct val="80000"/>
            </a:pPr>
            <a:r>
              <a:rPr lang="ru-RU" alt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Медь и ее сплавы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833660"/>
            <a:ext cx="9744075" cy="7744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Бронза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483" y="1734206"/>
            <a:ext cx="10373710" cy="3200281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Бронзами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называются сплавы меди с оловом, алюминием, свинцом и другими элементами, среди которых цинк не является основным. </a:t>
            </a:r>
          </a:p>
          <a:p>
            <a:pPr marL="0" indent="4500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Бронзы обладают высокой коррозионной стойкостью, хорошими литейными свойствами, хорошо обрабатываются давлением и резанием. </a:t>
            </a:r>
          </a:p>
        </p:txBody>
      </p:sp>
      <p:pic>
        <p:nvPicPr>
          <p:cNvPr id="7170" name="Picture 2" descr="http://cp12.nevsepic.com.ua/75/1352555887-0141283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2113"/>
            <a:ext cx="5837761" cy="3887950"/>
          </a:xfrm>
          <a:prstGeom prst="rect">
            <a:avLst/>
          </a:prstGeom>
          <a:noFill/>
        </p:spPr>
      </p:pic>
      <p:pic>
        <p:nvPicPr>
          <p:cNvPr id="7172" name="Picture 4" descr="http://salon-nasledie.ru/assets/images/53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1710" y="4200531"/>
            <a:ext cx="5025040" cy="3919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833661"/>
            <a:ext cx="9744075" cy="6640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186" y="1471855"/>
            <a:ext cx="10436774" cy="5196840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названию основного легирующего элемента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бронзы делятся на оловянные, алюминиевые, кремнистые, бериллиевые, свинцовые и др.</a:t>
            </a:r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технологическому признаку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бронзы делят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деформируемые и литейные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Широкое применение в машиностроении имеют оловянные  бронзы. Деформируемые оловянные бронзы обладают высокой пластичностью и упругостью. Из них изготовляют прутки, трубы, ленты. Литейные оловянные бронзы имеют хорошие литейные свойства, высокую коррозионную стойкость. Из них изготовляют арматуру, работающую в условиях пресной и морской воды. Олово — относительно дорогой металл, поэтому его стремятся частично или полностью заменить в составе бронз другими.</a:t>
            </a:r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869" y="991315"/>
            <a:ext cx="9744075" cy="6482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Маркировка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4952" y="1850228"/>
            <a:ext cx="10405244" cy="5196840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Маркируются бронзы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буквами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за которыми показывается содержание легирующих элементов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Обозначения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легирующих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элементов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отличия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марках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деформируемых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литейных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сплавов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бронз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такие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же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латуней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деформируемая бронза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БрОФ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6,5-0,4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содержит 6,5% олова и 0,4% фосфора.</a:t>
            </a:r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Литейная бронза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БрОЗЦ7С5Н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3% олова, 7% цинка, 5% свинца, менее 1% никеля.</a:t>
            </a:r>
          </a:p>
          <a:p>
            <a:pPr indent="457200" algn="just">
              <a:lnSpc>
                <a:spcPct val="114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74509" y="1081259"/>
            <a:ext cx="7091172" cy="8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пройденного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материала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4138" y="1873481"/>
            <a:ext cx="1018452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Определить вид стали и расшифровать марку стали.</a:t>
            </a:r>
          </a:p>
          <a:p>
            <a:pPr indent="457200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БрАЖН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10-4-4</a:t>
            </a:r>
          </a:p>
          <a:p>
            <a:pPr indent="457200"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М3</a:t>
            </a:r>
          </a:p>
          <a:p>
            <a:pPr indent="457200"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М1</a:t>
            </a:r>
          </a:p>
          <a:p>
            <a:pPr indent="457200"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БрОЗЦ7С5Н</a:t>
            </a:r>
          </a:p>
          <a:p>
            <a:pPr indent="457200"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М00</a:t>
            </a:r>
          </a:p>
          <a:p>
            <a:pPr indent="457200"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ЛЦ40Мц3А</a:t>
            </a:r>
          </a:p>
          <a:p>
            <a:pPr indent="457200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74509" y="1081259"/>
            <a:ext cx="5469382" cy="8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Использованная литература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4138" y="1873481"/>
            <a:ext cx="1018452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Черепахин А.А. Материаловедение: учебник для студ. учреждений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сред.проф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образования / А.А.Черепахин. – 8-е.,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М. : Издательский центр «Академия», 2014. – 320с. (электронный вариант).</a:t>
            </a:r>
          </a:p>
          <a:p>
            <a:pPr indent="457200" algn="just"/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Солнцев Ю.П. Материаловедение : учебник для студ. учреждений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сред.проф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образования / Ю.П.Солнцев, С.А.Вологжанина,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А.Ф.Иголкин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8-е изд., стер. – М.: Издательский центр «Академия», 2013. – 496 с. (электронный вариант).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7"/>
          <p:cNvSpPr>
            <a:spLocks noGrp="1"/>
          </p:cNvSpPr>
          <p:nvPr>
            <p:ph idx="1"/>
          </p:nvPr>
        </p:nvSpPr>
        <p:spPr>
          <a:xfrm>
            <a:off x="998093" y="1714235"/>
            <a:ext cx="8644484" cy="6405827"/>
          </a:xfrm>
        </p:spPr>
        <p:txBody>
          <a:bodyPr rtlCol="0">
            <a:normAutofit/>
          </a:bodyPr>
          <a:lstStyle/>
          <a:p>
            <a:pPr marL="0" indent="0" algn="ctr">
              <a:buClrTx/>
              <a:buNone/>
              <a:defRPr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План занятия</a:t>
            </a:r>
          </a:p>
          <a:p>
            <a:pPr marL="0" indent="0">
              <a:buClrTx/>
              <a:buNone/>
              <a:defRPr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 algn="ctr">
              <a:lnSpc>
                <a:spcPct val="150000"/>
              </a:lnSpc>
              <a:spcBef>
                <a:spcPts val="0"/>
              </a:spcBef>
              <a:buClrTx/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Медь </a:t>
            </a:r>
          </a:p>
          <a:p>
            <a:pPr marL="0" indent="432000" algn="ctr">
              <a:lnSpc>
                <a:spcPct val="150000"/>
              </a:lnSpc>
              <a:spcBef>
                <a:spcPts val="0"/>
              </a:spcBef>
              <a:buClrTx/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Латунь </a:t>
            </a:r>
          </a:p>
          <a:p>
            <a:pPr marL="0" indent="432000" algn="ctr">
              <a:lnSpc>
                <a:spcPct val="150000"/>
              </a:lnSpc>
              <a:spcBef>
                <a:spcPts val="0"/>
              </a:spcBef>
              <a:buClrTx/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Бронзы</a:t>
            </a:r>
          </a:p>
          <a:p>
            <a:pPr marL="0" indent="432000" algn="ctr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 algn="ctr">
              <a:lnSpc>
                <a:spcPct val="150000"/>
              </a:lnSpc>
              <a:spcBef>
                <a:spcPts val="0"/>
              </a:spcBef>
              <a:buClrTx/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 algn="ctr">
              <a:lnSpc>
                <a:spcPct val="150000"/>
              </a:lnSpc>
              <a:spcBef>
                <a:spcPts val="0"/>
              </a:spcBef>
              <a:buClrTx/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Tx/>
              <a:buNone/>
              <a:defRPr/>
            </a:pPr>
            <a:endParaRPr lang="ru-RU" sz="2000" dirty="0">
              <a:latin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833660"/>
            <a:ext cx="9744075" cy="7428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338" y="1881758"/>
            <a:ext cx="9744075" cy="519684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Повторение пройденного материала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6841" y="1467949"/>
            <a:ext cx="10479909" cy="545097"/>
          </a:xfrm>
        </p:spPr>
        <p:txBody>
          <a:bodyPr>
            <a:noAutofit/>
          </a:bodyPr>
          <a:lstStyle/>
          <a:p>
            <a:pPr lvl="1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Медь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9544" y="1748529"/>
            <a:ext cx="10216055" cy="156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Медь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металл красно-розового цвета. Плотность меди 8.94 г/см3, температура плавления — 1083°С. Полиморфных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превра-щений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имеет.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mineralpro.ru/wp-content/uploads/copper/copp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3129"/>
            <a:ext cx="4855781" cy="4596216"/>
          </a:xfrm>
          <a:prstGeom prst="rect">
            <a:avLst/>
          </a:prstGeom>
          <a:noFill/>
        </p:spPr>
      </p:pic>
      <p:pic>
        <p:nvPicPr>
          <p:cNvPr id="14340" name="Picture 4" descr="http://tehnologia-s.ru/images/price/me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9508" y="3389586"/>
            <a:ext cx="5869625" cy="44022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20718" y="1140779"/>
            <a:ext cx="10326414" cy="7668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/>
              <a:t>Характеристика меди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186" y="1815049"/>
            <a:ext cx="1042100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евысок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прочность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(σ = 150-250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МПа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твердость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(НВ 60)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30000"/>
              </a:lnSpc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орош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пластичность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(δ = 25% в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литом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состоянии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и δ = 50% в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горячедеформированном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30000"/>
              </a:lnSpc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Обладает высокой электропроводностью, теплопроводностью, коррозионной стойкостью в пресной и морской воде.  </a:t>
            </a:r>
          </a:p>
          <a:p>
            <a:pPr indent="457200" algn="just">
              <a:lnSpc>
                <a:spcPct val="13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Благодаря высокой электропроводности около половины производимой меди используется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 радиопромышленности. </a:t>
            </a:r>
          </a:p>
          <a:p>
            <a:pPr indent="457200" algn="just">
              <a:lnSpc>
                <a:spcPct val="13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конструкционный материал медь не используется из-за высокой стоимости и низких механических свойств.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5311" y="1219608"/>
            <a:ext cx="10184524" cy="5196840"/>
          </a:xfrm>
        </p:spPr>
        <p:txBody>
          <a:bodyPr>
            <a:noAutofit/>
          </a:bodyPr>
          <a:lstStyle/>
          <a:p>
            <a:pPr indent="457200" algn="ctr">
              <a:lnSpc>
                <a:spcPct val="130000"/>
              </a:lnSpc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Маркировка меди</a:t>
            </a:r>
          </a:p>
          <a:p>
            <a:pPr indent="457200" algn="just">
              <a:lnSpc>
                <a:spcPct val="130000"/>
              </a:lnSpc>
              <a:buNone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Маркируется буквой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цифрами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зависящими от содержания примесей. </a:t>
            </a: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Медь марок М00 (0,01 % примесей), М0 (0,05%) 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Ml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(0,1%) используется для изготовления проводников электрического тока.</a:t>
            </a: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Медь М2 (0,3%) — для производства высококачественных сплавов меди.</a:t>
            </a: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Медь М3 (0,5%) — для сплавов обыкновенного качества.    Основные сплавы меди 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латуни и бронзы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0" y="1020907"/>
            <a:ext cx="10594428" cy="6028021"/>
          </a:xfrm>
        </p:spPr>
        <p:txBody>
          <a:bodyPr>
            <a:noAutofit/>
          </a:bodyPr>
          <a:lstStyle/>
          <a:p>
            <a:pPr marL="0" indent="45720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Латунь</a:t>
            </a:r>
          </a:p>
          <a:p>
            <a:pPr marL="0" indent="457200" algn="ctr">
              <a:lnSpc>
                <a:spcPct val="114000"/>
              </a:lnSpc>
              <a:spcBef>
                <a:spcPts val="0"/>
              </a:spcBef>
              <a:buNone/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4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Латунями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называют сплавы меди с цинком. Цинк повышает прочность и пластичность сплава, но до определенных пределов. Наибольшей пластичностью обладают латуни, содержащие 30% цинка, а наибольшей прочностью — 45%. Латуни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характе-ризуются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высокой электропроводностью и теплопроводностью, коррозионной стойкостью, хорошо обрабатываются резанием.</a:t>
            </a:r>
          </a:p>
        </p:txBody>
      </p:sp>
      <p:pic>
        <p:nvPicPr>
          <p:cNvPr id="10242" name="Picture 2" descr="http://1abakan.ru/images/insertions/1179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206" y="4665199"/>
            <a:ext cx="4823544" cy="3454864"/>
          </a:xfrm>
          <a:prstGeom prst="rect">
            <a:avLst/>
          </a:prstGeom>
          <a:noFill/>
        </p:spPr>
      </p:pic>
      <p:pic>
        <p:nvPicPr>
          <p:cNvPr id="10244" name="Picture 4" descr="http://empflans.com/assets/img/flanslar/satisiniyaptigimizurunler/sarifitings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076" y="4647981"/>
            <a:ext cx="5493228" cy="3472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4137" y="1246306"/>
            <a:ext cx="10216056" cy="765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3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Классификация латуней</a:t>
            </a:r>
          </a:p>
          <a:p>
            <a:pPr indent="457200" algn="just">
              <a:lnSpc>
                <a:spcPct val="130000"/>
              </a:lnSpc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3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технологическому признаку латуни делятся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деформируемые и литейные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 algn="just">
              <a:lnSpc>
                <a:spcPct val="13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химическому составу латуни делятся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простые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(двойные), в  которых присутствуют только медь и цинк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сложные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(многокомпонентные), в которые для улучшения различных свойств добавлены другие элементы. </a:t>
            </a:r>
          </a:p>
          <a:p>
            <a:pPr indent="457200" algn="just">
              <a:lnSpc>
                <a:spcPct val="13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Наиболее распространены добавки алюминия, олова, кремния, никеля и др.</a:t>
            </a: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3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>
              <a:lnSpc>
                <a:spcPct val="13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30000"/>
              </a:lnSpc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401" y="786363"/>
            <a:ext cx="9744075" cy="758657"/>
          </a:xfrm>
        </p:spPr>
        <p:txBody>
          <a:bodyPr>
            <a:normAutofit/>
          </a:bodyPr>
          <a:lstStyle/>
          <a:p>
            <a:pPr lvl="1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Маркировка латуней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186" y="1613745"/>
            <a:ext cx="10436773" cy="5196840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Латуни маркируются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буквой 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деформируемых латунях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указывается содержание меди и легирующих элементов, которые обозначаются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соответствующи-ми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буквами (О - олово, А - алюминий, К - кремний,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никель,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марганец, Ж - железо и т.д.). Содержание элементов дается в % после всех буквенных обозначений. </a:t>
            </a:r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латунь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Л63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содержит 63% меди и 37% цинка. Латунь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ЛАЖ 60-1-1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содержит 60% меди, 1% алюминия, 1% железа им38% цинка. </a:t>
            </a:r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марках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литейных латуней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указывается содержание цинка, а количество легирующих элементов (в %) ставится после букв их обозначающих.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литейная латунь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ЛЦ40Мц3А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содер-жит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40% цинка, 3% марганца, менее 1% алюминия и 56% меди.</a:t>
            </a:r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2124</TotalTime>
  <Words>762</Words>
  <Application>Microsoft Office PowerPoint</Application>
  <PresentationFormat>B4 (ISO) (250x353 мм)</PresentationFormat>
  <Paragraphs>75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Презентация PowerPoint</vt:lpstr>
      <vt:lpstr>Презентация PowerPoint</vt:lpstr>
      <vt:lpstr>Проверка домашнего задания</vt:lpstr>
      <vt:lpstr>Медь </vt:lpstr>
      <vt:lpstr>Презентация PowerPoint</vt:lpstr>
      <vt:lpstr>Презентация PowerPoint</vt:lpstr>
      <vt:lpstr>Презентация PowerPoint</vt:lpstr>
      <vt:lpstr>Презентация PowerPoint</vt:lpstr>
      <vt:lpstr>Маркировка латуней</vt:lpstr>
      <vt:lpstr>Бронза</vt:lpstr>
      <vt:lpstr>Классификация</vt:lpstr>
      <vt:lpstr>Маркировка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НИЖЕГОРОДСКОЙ ОБЛАСТИ  ГБПОУ «УРЕНСКИЙ ИНДУСТРИАЛЬНО-ЭНЕРГЕТИЧЕСКИЙТЕХНИКУМ»</dc:title>
  <dc:creator>Санёк</dc:creator>
  <cp:lastModifiedBy>Admin</cp:lastModifiedBy>
  <cp:revision>293</cp:revision>
  <dcterms:created xsi:type="dcterms:W3CDTF">2017-02-19T13:05:50Z</dcterms:created>
  <dcterms:modified xsi:type="dcterms:W3CDTF">2020-04-13T06:58:19Z</dcterms:modified>
</cp:coreProperties>
</file>