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308" r:id="rId3"/>
    <p:sldId id="311" r:id="rId4"/>
    <p:sldId id="312" r:id="rId5"/>
    <p:sldId id="307" r:id="rId6"/>
    <p:sldId id="309" r:id="rId7"/>
    <p:sldId id="310" r:id="rId8"/>
    <p:sldId id="321" r:id="rId9"/>
    <p:sldId id="271" r:id="rId10"/>
    <p:sldId id="272" r:id="rId11"/>
    <p:sldId id="317" r:id="rId12"/>
    <p:sldId id="318" r:id="rId13"/>
    <p:sldId id="257" r:id="rId14"/>
    <p:sldId id="256" r:id="rId15"/>
    <p:sldId id="313" r:id="rId16"/>
    <p:sldId id="314" r:id="rId17"/>
    <p:sldId id="266" r:id="rId18"/>
    <p:sldId id="319" r:id="rId19"/>
    <p:sldId id="315" r:id="rId20"/>
    <p:sldId id="322" r:id="rId21"/>
    <p:sldId id="320" r:id="rId22"/>
    <p:sldId id="324" r:id="rId23"/>
    <p:sldId id="325" r:id="rId24"/>
    <p:sldId id="323" r:id="rId25"/>
    <p:sldId id="316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6B17-ABF3-4E2D-BFF6-C99C2EDC0E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4FEC-657F-46B7-9640-FB54144DDDB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Упрочняемые термической обработкой</a:t>
          </a:r>
          <a:endParaRPr lang="ru-RU" dirty="0"/>
        </a:p>
      </dgm:t>
    </dgm:pt>
    <dgm:pt modelId="{14D71971-01E4-4189-84BE-971DDB32EF26}" type="parTrans" cxnId="{09E860AA-27D4-4DD0-961F-E6E591142105}">
      <dgm:prSet/>
      <dgm:spPr/>
      <dgm:t>
        <a:bodyPr/>
        <a:lstStyle/>
        <a:p>
          <a:endParaRPr lang="ru-RU"/>
        </a:p>
      </dgm:t>
    </dgm:pt>
    <dgm:pt modelId="{1F9E2972-7752-42C1-B6B8-94E767F9A509}" type="sibTrans" cxnId="{09E860AA-27D4-4DD0-961F-E6E591142105}">
      <dgm:prSet/>
      <dgm:spPr/>
      <dgm:t>
        <a:bodyPr/>
        <a:lstStyle/>
        <a:p>
          <a:endParaRPr lang="ru-RU"/>
        </a:p>
      </dgm:t>
    </dgm:pt>
    <dgm:pt modelId="{79886029-8C08-4B5F-B230-D316567F4CCE}">
      <dgm:prSet phldrT="[Текст]"/>
      <dgm:spPr/>
      <dgm:t>
        <a:bodyPr/>
        <a:lstStyle/>
        <a:p>
          <a:r>
            <a:rPr lang="ru-RU" dirty="0" smtClean="0"/>
            <a:t>Жаропрочные(АК4п)</a:t>
          </a:r>
          <a:endParaRPr lang="ru-RU" dirty="0"/>
        </a:p>
      </dgm:t>
    </dgm:pt>
    <dgm:pt modelId="{E154ECDE-93B0-453D-8029-F941444AD23C}" type="parTrans" cxnId="{D6E14275-B013-46B1-96C9-ED3B1DA0C424}">
      <dgm:prSet/>
      <dgm:spPr/>
      <dgm:t>
        <a:bodyPr/>
        <a:lstStyle/>
        <a:p>
          <a:endParaRPr lang="ru-RU"/>
        </a:p>
      </dgm:t>
    </dgm:pt>
    <dgm:pt modelId="{52CE49EC-7BDB-46AE-8840-0CD6066CD4BA}" type="sibTrans" cxnId="{D6E14275-B013-46B1-96C9-ED3B1DA0C424}">
      <dgm:prSet/>
      <dgm:spPr/>
      <dgm:t>
        <a:bodyPr/>
        <a:lstStyle/>
        <a:p>
          <a:endParaRPr lang="ru-RU"/>
        </a:p>
      </dgm:t>
    </dgm:pt>
    <dgm:pt modelId="{7F6B9E83-3350-40BE-92D4-B644A3446D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Неупрочняемые термической обработкой</a:t>
          </a:r>
          <a:endParaRPr lang="ru-RU" dirty="0"/>
        </a:p>
      </dgm:t>
    </dgm:pt>
    <dgm:pt modelId="{762F6D76-D1E1-4437-8561-EEF7F93362F7}" type="parTrans" cxnId="{2BEE5C1A-9A0A-4C3F-8D1D-67439DA36D9B}">
      <dgm:prSet/>
      <dgm:spPr/>
      <dgm:t>
        <a:bodyPr/>
        <a:lstStyle/>
        <a:p>
          <a:endParaRPr lang="ru-RU"/>
        </a:p>
      </dgm:t>
    </dgm:pt>
    <dgm:pt modelId="{61DB321D-AD8F-407C-B8D0-3DA7751CF06C}" type="sibTrans" cxnId="{2BEE5C1A-9A0A-4C3F-8D1D-67439DA36D9B}">
      <dgm:prSet/>
      <dgm:spPr/>
      <dgm:t>
        <a:bodyPr/>
        <a:lstStyle/>
        <a:p>
          <a:endParaRPr lang="ru-RU"/>
        </a:p>
      </dgm:t>
    </dgm:pt>
    <dgm:pt modelId="{4AD18043-9FF2-4A6D-BA31-1E819571373E}">
      <dgm:prSet phldrT="[Текст]"/>
      <dgm:spPr/>
      <dgm:t>
        <a:bodyPr/>
        <a:lstStyle/>
        <a:p>
          <a:r>
            <a:rPr lang="ru-RU" dirty="0" smtClean="0"/>
            <a:t>С низким коэффициентом линейного расширения и высоким модулем упругости(САС-1,САС-2)</a:t>
          </a:r>
          <a:endParaRPr lang="ru-RU" dirty="0"/>
        </a:p>
      </dgm:t>
    </dgm:pt>
    <dgm:pt modelId="{E4AFD529-17F8-4140-97E4-0A60F62CACA2}" type="parTrans" cxnId="{DB4E96B4-C9A9-4C90-816F-C8621FF641EA}">
      <dgm:prSet/>
      <dgm:spPr/>
      <dgm:t>
        <a:bodyPr/>
        <a:lstStyle/>
        <a:p>
          <a:endParaRPr lang="ru-RU"/>
        </a:p>
      </dgm:t>
    </dgm:pt>
    <dgm:pt modelId="{B0BA683D-E272-450A-BD6F-28BD43832ECB}" type="sibTrans" cxnId="{DB4E96B4-C9A9-4C90-816F-C8621FF641EA}">
      <dgm:prSet/>
      <dgm:spPr/>
      <dgm:t>
        <a:bodyPr/>
        <a:lstStyle/>
        <a:p>
          <a:endParaRPr lang="ru-RU"/>
        </a:p>
      </dgm:t>
    </dgm:pt>
    <dgm:pt modelId="{58C2024E-5E1B-43EF-9221-F59082A76ACB}">
      <dgm:prSet/>
      <dgm:spPr/>
      <dgm:t>
        <a:bodyPr/>
        <a:lstStyle/>
        <a:p>
          <a:r>
            <a:rPr lang="ru-RU" dirty="0" smtClean="0"/>
            <a:t>Высокопрочные(В95п)</a:t>
          </a:r>
          <a:endParaRPr lang="ru-RU" dirty="0"/>
        </a:p>
      </dgm:t>
    </dgm:pt>
    <dgm:pt modelId="{77AA46E0-581F-4F0A-98CB-F9BDCE0CBC58}" type="parTrans" cxnId="{F8755C9E-0CE3-4F41-A444-46C73DF53A7E}">
      <dgm:prSet/>
      <dgm:spPr/>
      <dgm:t>
        <a:bodyPr/>
        <a:lstStyle/>
        <a:p>
          <a:endParaRPr lang="ru-RU"/>
        </a:p>
      </dgm:t>
    </dgm:pt>
    <dgm:pt modelId="{DCBC3337-550B-481B-9AC4-3D9804C8F3B7}" type="sibTrans" cxnId="{F8755C9E-0CE3-4F41-A444-46C73DF53A7E}">
      <dgm:prSet/>
      <dgm:spPr/>
      <dgm:t>
        <a:bodyPr/>
        <a:lstStyle/>
        <a:p>
          <a:endParaRPr lang="ru-RU"/>
        </a:p>
      </dgm:t>
    </dgm:pt>
    <dgm:pt modelId="{3B2637BA-DE1E-49A1-B61C-EA56C471DAA6}">
      <dgm:prSet/>
      <dgm:spPr/>
      <dgm:t>
        <a:bodyPr/>
        <a:lstStyle/>
        <a:p>
          <a:r>
            <a:rPr lang="ru-RU" dirty="0" smtClean="0"/>
            <a:t>Нормальной прочности(Д16п)</a:t>
          </a:r>
          <a:endParaRPr lang="ru-RU" dirty="0"/>
        </a:p>
      </dgm:t>
    </dgm:pt>
    <dgm:pt modelId="{4218B86C-5CDD-4AF8-83B1-41CB9FFEE3C9}" type="parTrans" cxnId="{95FE2833-2582-4F48-86CE-96070CBB8EC4}">
      <dgm:prSet/>
      <dgm:spPr/>
      <dgm:t>
        <a:bodyPr/>
        <a:lstStyle/>
        <a:p>
          <a:endParaRPr lang="ru-RU"/>
        </a:p>
      </dgm:t>
    </dgm:pt>
    <dgm:pt modelId="{6079D862-E256-4CAE-8E5C-45BDCAF07CCE}" type="sibTrans" cxnId="{95FE2833-2582-4F48-86CE-96070CBB8EC4}">
      <dgm:prSet/>
      <dgm:spPr/>
      <dgm:t>
        <a:bodyPr/>
        <a:lstStyle/>
        <a:p>
          <a:endParaRPr lang="ru-RU"/>
        </a:p>
      </dgm:t>
    </dgm:pt>
    <dgm:pt modelId="{E43D19C1-4F7C-4144-B18A-648E0E296807}">
      <dgm:prSet phldrT="[Текст]"/>
      <dgm:spPr/>
      <dgm:t>
        <a:bodyPr/>
        <a:lstStyle/>
        <a:p>
          <a:endParaRPr lang="ru-RU" dirty="0"/>
        </a:p>
      </dgm:t>
    </dgm:pt>
    <dgm:pt modelId="{D2D9FD21-07B8-4598-BFB4-80BE6608E24B}" type="parTrans" cxnId="{B2D07D06-14BA-4AE9-ACCB-E4FBAC8ACDC7}">
      <dgm:prSet/>
      <dgm:spPr/>
      <dgm:t>
        <a:bodyPr/>
        <a:lstStyle/>
        <a:p>
          <a:endParaRPr lang="ru-RU"/>
        </a:p>
      </dgm:t>
    </dgm:pt>
    <dgm:pt modelId="{4D5ADE72-7228-46B6-820D-27320BBF5EC9}" type="sibTrans" cxnId="{B2D07D06-14BA-4AE9-ACCB-E4FBAC8ACDC7}">
      <dgm:prSet/>
      <dgm:spPr/>
      <dgm:t>
        <a:bodyPr/>
        <a:lstStyle/>
        <a:p>
          <a:endParaRPr lang="ru-RU"/>
        </a:p>
      </dgm:t>
    </dgm:pt>
    <dgm:pt modelId="{9E836FD9-D90F-40F5-98A9-8E49D8786D7F}">
      <dgm:prSet phldrT="[Текст]"/>
      <dgm:spPr/>
      <dgm:t>
        <a:bodyPr/>
        <a:lstStyle/>
        <a:p>
          <a:r>
            <a:rPr lang="ru-RU" dirty="0" smtClean="0"/>
            <a:t>Жаропрочные(Сап-1,Сап-2)</a:t>
          </a:r>
          <a:endParaRPr lang="ru-RU" dirty="0"/>
        </a:p>
      </dgm:t>
    </dgm:pt>
    <dgm:pt modelId="{6C7C9A15-2F3F-46C3-BD05-F21A222F354D}" type="parTrans" cxnId="{481EF095-022B-4698-AA70-240C43B1C3BD}">
      <dgm:prSet/>
      <dgm:spPr/>
      <dgm:t>
        <a:bodyPr/>
        <a:lstStyle/>
        <a:p>
          <a:endParaRPr lang="ru-RU"/>
        </a:p>
      </dgm:t>
    </dgm:pt>
    <dgm:pt modelId="{96635309-C210-4C94-970F-4B331AC701A4}" type="sibTrans" cxnId="{481EF095-022B-4698-AA70-240C43B1C3BD}">
      <dgm:prSet/>
      <dgm:spPr/>
      <dgm:t>
        <a:bodyPr/>
        <a:lstStyle/>
        <a:p>
          <a:endParaRPr lang="ru-RU"/>
        </a:p>
      </dgm:t>
    </dgm:pt>
    <dgm:pt modelId="{4DC66B24-04C6-4702-B69D-341E46494364}" type="pres">
      <dgm:prSet presAssocID="{81CF6B17-ABF3-4E2D-BFF6-C99C2EDC0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B912-0687-4CC8-8B85-E1C19675A23B}" type="pres">
      <dgm:prSet presAssocID="{23034FEC-657F-46B7-9640-FB54144DDD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4950-7785-48EB-BF5D-1DE820093C0B}" type="pres">
      <dgm:prSet presAssocID="{23034FEC-657F-46B7-9640-FB54144DDD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633D-4F8C-463F-929C-D6948912167B}" type="pres">
      <dgm:prSet presAssocID="{7F6B9E83-3350-40BE-92D4-B644A3446D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6452-DEC7-486E-9C8E-E38D2FF3C462}" type="pres">
      <dgm:prSet presAssocID="{7F6B9E83-3350-40BE-92D4-B644A3446DB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8F51E-5043-44A7-9DEB-6683ACE32739}" type="presOf" srcId="{3B2637BA-DE1E-49A1-B61C-EA56C471DAA6}" destId="{FE824950-7785-48EB-BF5D-1DE820093C0B}" srcOrd="0" destOrd="2" presId="urn:microsoft.com/office/officeart/2005/8/layout/vList2"/>
    <dgm:cxn modelId="{F8755C9E-0CE3-4F41-A444-46C73DF53A7E}" srcId="{23034FEC-657F-46B7-9640-FB54144DDDBE}" destId="{58C2024E-5E1B-43EF-9221-F59082A76ACB}" srcOrd="1" destOrd="0" parTransId="{77AA46E0-581F-4F0A-98CB-F9BDCE0CBC58}" sibTransId="{DCBC3337-550B-481B-9AC4-3D9804C8F3B7}"/>
    <dgm:cxn modelId="{95FE2833-2582-4F48-86CE-96070CBB8EC4}" srcId="{23034FEC-657F-46B7-9640-FB54144DDDBE}" destId="{3B2637BA-DE1E-49A1-B61C-EA56C471DAA6}" srcOrd="2" destOrd="0" parTransId="{4218B86C-5CDD-4AF8-83B1-41CB9FFEE3C9}" sibTransId="{6079D862-E256-4CAE-8E5C-45BDCAF07CCE}"/>
    <dgm:cxn modelId="{A008AF67-B224-44E0-B7D5-AB48C3EB94AC}" type="presOf" srcId="{E43D19C1-4F7C-4144-B18A-648E0E296807}" destId="{746E6452-DEC7-486E-9C8E-E38D2FF3C462}" srcOrd="0" destOrd="2" presId="urn:microsoft.com/office/officeart/2005/8/layout/vList2"/>
    <dgm:cxn modelId="{E9C984B1-0AC3-4D94-AB87-E7B2F059D97E}" type="presOf" srcId="{79886029-8C08-4B5F-B230-D316567F4CCE}" destId="{FE824950-7785-48EB-BF5D-1DE820093C0B}" srcOrd="0" destOrd="0" presId="urn:microsoft.com/office/officeart/2005/8/layout/vList2"/>
    <dgm:cxn modelId="{F5609CB9-3FCC-449A-9056-15C63752C695}" type="presOf" srcId="{58C2024E-5E1B-43EF-9221-F59082A76ACB}" destId="{FE824950-7785-48EB-BF5D-1DE820093C0B}" srcOrd="0" destOrd="1" presId="urn:microsoft.com/office/officeart/2005/8/layout/vList2"/>
    <dgm:cxn modelId="{A97AF7D6-4BA2-46D5-90D6-B4EFC104AB06}" type="presOf" srcId="{9E836FD9-D90F-40F5-98A9-8E49D8786D7F}" destId="{746E6452-DEC7-486E-9C8E-E38D2FF3C462}" srcOrd="0" destOrd="1" presId="urn:microsoft.com/office/officeart/2005/8/layout/vList2"/>
    <dgm:cxn modelId="{09E860AA-27D4-4DD0-961F-E6E591142105}" srcId="{81CF6B17-ABF3-4E2D-BFF6-C99C2EDC0E5E}" destId="{23034FEC-657F-46B7-9640-FB54144DDDBE}" srcOrd="0" destOrd="0" parTransId="{14D71971-01E4-4189-84BE-971DDB32EF26}" sibTransId="{1F9E2972-7752-42C1-B6B8-94E767F9A509}"/>
    <dgm:cxn modelId="{2BEE5C1A-9A0A-4C3F-8D1D-67439DA36D9B}" srcId="{81CF6B17-ABF3-4E2D-BFF6-C99C2EDC0E5E}" destId="{7F6B9E83-3350-40BE-92D4-B644A3446DB5}" srcOrd="1" destOrd="0" parTransId="{762F6D76-D1E1-4437-8561-EEF7F93362F7}" sibTransId="{61DB321D-AD8F-407C-B8D0-3DA7751CF06C}"/>
    <dgm:cxn modelId="{B2D07D06-14BA-4AE9-ACCB-E4FBAC8ACDC7}" srcId="{7F6B9E83-3350-40BE-92D4-B644A3446DB5}" destId="{E43D19C1-4F7C-4144-B18A-648E0E296807}" srcOrd="2" destOrd="0" parTransId="{D2D9FD21-07B8-4598-BFB4-80BE6608E24B}" sibTransId="{4D5ADE72-7228-46B6-820D-27320BBF5EC9}"/>
    <dgm:cxn modelId="{9B94FA0F-6DC6-4A0B-8FAD-7852F5514B1F}" type="presOf" srcId="{4AD18043-9FF2-4A6D-BA31-1E819571373E}" destId="{746E6452-DEC7-486E-9C8E-E38D2FF3C462}" srcOrd="0" destOrd="0" presId="urn:microsoft.com/office/officeart/2005/8/layout/vList2"/>
    <dgm:cxn modelId="{C46C7D52-E3C3-4A93-9FEC-60A5E792ABD0}" type="presOf" srcId="{7F6B9E83-3350-40BE-92D4-B644A3446DB5}" destId="{E763633D-4F8C-463F-929C-D6948912167B}" srcOrd="0" destOrd="0" presId="urn:microsoft.com/office/officeart/2005/8/layout/vList2"/>
    <dgm:cxn modelId="{481EF095-022B-4698-AA70-240C43B1C3BD}" srcId="{7F6B9E83-3350-40BE-92D4-B644A3446DB5}" destId="{9E836FD9-D90F-40F5-98A9-8E49D8786D7F}" srcOrd="1" destOrd="0" parTransId="{6C7C9A15-2F3F-46C3-BD05-F21A222F354D}" sibTransId="{96635309-C210-4C94-970F-4B331AC701A4}"/>
    <dgm:cxn modelId="{DB4E96B4-C9A9-4C90-816F-C8621FF641EA}" srcId="{7F6B9E83-3350-40BE-92D4-B644A3446DB5}" destId="{4AD18043-9FF2-4A6D-BA31-1E819571373E}" srcOrd="0" destOrd="0" parTransId="{E4AFD529-17F8-4140-97E4-0A60F62CACA2}" sibTransId="{B0BA683D-E272-450A-BD6F-28BD43832ECB}"/>
    <dgm:cxn modelId="{D6E14275-B013-46B1-96C9-ED3B1DA0C424}" srcId="{23034FEC-657F-46B7-9640-FB54144DDDBE}" destId="{79886029-8C08-4B5F-B230-D316567F4CCE}" srcOrd="0" destOrd="0" parTransId="{E154ECDE-93B0-453D-8029-F941444AD23C}" sibTransId="{52CE49EC-7BDB-46AE-8840-0CD6066CD4BA}"/>
    <dgm:cxn modelId="{F05099E2-6CE9-4F95-A55E-297135A817F6}" type="presOf" srcId="{81CF6B17-ABF3-4E2D-BFF6-C99C2EDC0E5E}" destId="{4DC66B24-04C6-4702-B69D-341E46494364}" srcOrd="0" destOrd="0" presId="urn:microsoft.com/office/officeart/2005/8/layout/vList2"/>
    <dgm:cxn modelId="{C017E55F-E8B5-472C-9BCC-B23B4D4C4059}" type="presOf" srcId="{23034FEC-657F-46B7-9640-FB54144DDDBE}" destId="{76AAB912-0687-4CC8-8B85-E1C19675A23B}" srcOrd="0" destOrd="0" presId="urn:microsoft.com/office/officeart/2005/8/layout/vList2"/>
    <dgm:cxn modelId="{05745F1D-B915-4B70-BDB1-B79047CD21A0}" type="presParOf" srcId="{4DC66B24-04C6-4702-B69D-341E46494364}" destId="{76AAB912-0687-4CC8-8B85-E1C19675A23B}" srcOrd="0" destOrd="0" presId="urn:microsoft.com/office/officeart/2005/8/layout/vList2"/>
    <dgm:cxn modelId="{2C205E96-2208-433A-A986-ACE3A389E6A1}" type="presParOf" srcId="{4DC66B24-04C6-4702-B69D-341E46494364}" destId="{FE824950-7785-48EB-BF5D-1DE820093C0B}" srcOrd="1" destOrd="0" presId="urn:microsoft.com/office/officeart/2005/8/layout/vList2"/>
    <dgm:cxn modelId="{7134676E-692E-4410-BE7C-78EEBF1B1060}" type="presParOf" srcId="{4DC66B24-04C6-4702-B69D-341E46494364}" destId="{E763633D-4F8C-463F-929C-D6948912167B}" srcOrd="2" destOrd="0" presId="urn:microsoft.com/office/officeart/2005/8/layout/vList2"/>
    <dgm:cxn modelId="{E3B4874B-D062-4535-9042-D8D8D29CCA14}" type="presParOf" srcId="{4DC66B24-04C6-4702-B69D-341E46494364}" destId="{746E6452-DEC7-486E-9C8E-E38D2FF3C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6B17-ABF3-4E2D-BFF6-C99C2EDC0E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4FEC-657F-46B7-9640-FB54144DDDB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Упрочняемые термической обработкой</a:t>
          </a:r>
          <a:endParaRPr lang="ru-RU" dirty="0"/>
        </a:p>
      </dgm:t>
    </dgm:pt>
    <dgm:pt modelId="{14D71971-01E4-4189-84BE-971DDB32EF26}" type="parTrans" cxnId="{09E860AA-27D4-4DD0-961F-E6E591142105}">
      <dgm:prSet/>
      <dgm:spPr/>
      <dgm:t>
        <a:bodyPr/>
        <a:lstStyle/>
        <a:p>
          <a:endParaRPr lang="ru-RU"/>
        </a:p>
      </dgm:t>
    </dgm:pt>
    <dgm:pt modelId="{1F9E2972-7752-42C1-B6B8-94E767F9A509}" type="sibTrans" cxnId="{09E860AA-27D4-4DD0-961F-E6E591142105}">
      <dgm:prSet/>
      <dgm:spPr/>
      <dgm:t>
        <a:bodyPr/>
        <a:lstStyle/>
        <a:p>
          <a:endParaRPr lang="ru-RU"/>
        </a:p>
      </dgm:t>
    </dgm:pt>
    <dgm:pt modelId="{79886029-8C08-4B5F-B230-D316567F4CCE}">
      <dgm:prSet phldrT="[Текст]"/>
      <dgm:spPr/>
      <dgm:t>
        <a:bodyPr/>
        <a:lstStyle/>
        <a:p>
          <a:r>
            <a:rPr lang="ru-RU" u="sng" dirty="0" smtClean="0"/>
            <a:t>Коррозионно-стойкие(АД31,АД33)</a:t>
          </a:r>
          <a:endParaRPr lang="ru-RU" u="sng" dirty="0"/>
        </a:p>
      </dgm:t>
    </dgm:pt>
    <dgm:pt modelId="{E154ECDE-93B0-453D-8029-F941444AD23C}" type="parTrans" cxnId="{D6E14275-B013-46B1-96C9-ED3B1DA0C424}">
      <dgm:prSet/>
      <dgm:spPr/>
      <dgm:t>
        <a:bodyPr/>
        <a:lstStyle/>
        <a:p>
          <a:endParaRPr lang="ru-RU"/>
        </a:p>
      </dgm:t>
    </dgm:pt>
    <dgm:pt modelId="{52CE49EC-7BDB-46AE-8840-0CD6066CD4BA}" type="sibTrans" cxnId="{D6E14275-B013-46B1-96C9-ED3B1DA0C424}">
      <dgm:prSet/>
      <dgm:spPr/>
      <dgm:t>
        <a:bodyPr/>
        <a:lstStyle/>
        <a:p>
          <a:endParaRPr lang="ru-RU"/>
        </a:p>
      </dgm:t>
    </dgm:pt>
    <dgm:pt modelId="{4AD18043-9FF2-4A6D-BA31-1E819571373E}">
      <dgm:prSet phldrT="[Текст]"/>
      <dgm:spPr/>
      <dgm:t>
        <a:bodyPr/>
        <a:lstStyle/>
        <a:p>
          <a:r>
            <a:rPr lang="ru-RU" u="sng" dirty="0" smtClean="0"/>
            <a:t>Повышенной пластичности (АМц1,АМц2)</a:t>
          </a:r>
          <a:endParaRPr lang="ru-RU" dirty="0"/>
        </a:p>
      </dgm:t>
    </dgm:pt>
    <dgm:pt modelId="{E4AFD529-17F8-4140-97E4-0A60F62CACA2}" type="parTrans" cxnId="{DB4E96B4-C9A9-4C90-816F-C8621FF641EA}">
      <dgm:prSet/>
      <dgm:spPr/>
      <dgm:t>
        <a:bodyPr/>
        <a:lstStyle/>
        <a:p>
          <a:endParaRPr lang="ru-RU"/>
        </a:p>
      </dgm:t>
    </dgm:pt>
    <dgm:pt modelId="{B0BA683D-E272-450A-BD6F-28BD43832ECB}" type="sibTrans" cxnId="{DB4E96B4-C9A9-4C90-816F-C8621FF641EA}">
      <dgm:prSet/>
      <dgm:spPr/>
      <dgm:t>
        <a:bodyPr/>
        <a:lstStyle/>
        <a:p>
          <a:endParaRPr lang="ru-RU"/>
        </a:p>
      </dgm:t>
    </dgm:pt>
    <dgm:pt modelId="{58C2024E-5E1B-43EF-9221-F59082A76ACB}">
      <dgm:prSet/>
      <dgm:spPr/>
      <dgm:t>
        <a:bodyPr/>
        <a:lstStyle/>
        <a:p>
          <a:r>
            <a:rPr lang="ru-RU" u="sng" dirty="0" smtClean="0"/>
            <a:t>Повышенной пластичности:</a:t>
          </a:r>
          <a:endParaRPr lang="ru-RU" u="sng" dirty="0"/>
        </a:p>
      </dgm:t>
    </dgm:pt>
    <dgm:pt modelId="{77AA46E0-581F-4F0A-98CB-F9BDCE0CBC58}" type="parTrans" cxnId="{F8755C9E-0CE3-4F41-A444-46C73DF53A7E}">
      <dgm:prSet/>
      <dgm:spPr/>
      <dgm:t>
        <a:bodyPr/>
        <a:lstStyle/>
        <a:p>
          <a:endParaRPr lang="ru-RU"/>
        </a:p>
      </dgm:t>
    </dgm:pt>
    <dgm:pt modelId="{DCBC3337-550B-481B-9AC4-3D9804C8F3B7}" type="sibTrans" cxnId="{F8755C9E-0CE3-4F41-A444-46C73DF53A7E}">
      <dgm:prSet/>
      <dgm:spPr/>
      <dgm:t>
        <a:bodyPr/>
        <a:lstStyle/>
        <a:p>
          <a:endParaRPr lang="ru-RU"/>
        </a:p>
      </dgm:t>
    </dgm:pt>
    <dgm:pt modelId="{3B2637BA-DE1E-49A1-B61C-EA56C471DAA6}">
      <dgm:prSet/>
      <dgm:spPr/>
      <dgm:t>
        <a:bodyPr/>
        <a:lstStyle/>
        <a:p>
          <a:r>
            <a:rPr lang="ru-RU" dirty="0" smtClean="0"/>
            <a:t>при повышенной температуре (АК6,АК8)</a:t>
          </a:r>
          <a:endParaRPr lang="ru-RU" dirty="0"/>
        </a:p>
      </dgm:t>
    </dgm:pt>
    <dgm:pt modelId="{4218B86C-5CDD-4AF8-83B1-41CB9FFEE3C9}" type="parTrans" cxnId="{95FE2833-2582-4F48-86CE-96070CBB8EC4}">
      <dgm:prSet/>
      <dgm:spPr/>
      <dgm:t>
        <a:bodyPr/>
        <a:lstStyle/>
        <a:p>
          <a:endParaRPr lang="ru-RU"/>
        </a:p>
      </dgm:t>
    </dgm:pt>
    <dgm:pt modelId="{6079D862-E256-4CAE-8E5C-45BDCAF07CCE}" type="sibTrans" cxnId="{95FE2833-2582-4F48-86CE-96070CBB8EC4}">
      <dgm:prSet/>
      <dgm:spPr/>
      <dgm:t>
        <a:bodyPr/>
        <a:lstStyle/>
        <a:p>
          <a:endParaRPr lang="ru-RU"/>
        </a:p>
      </dgm:t>
    </dgm:pt>
    <dgm:pt modelId="{E43D19C1-4F7C-4144-B18A-648E0E296807}">
      <dgm:prSet phldrT="[Текст]"/>
      <dgm:spPr/>
      <dgm:t>
        <a:bodyPr/>
        <a:lstStyle/>
        <a:p>
          <a:endParaRPr lang="ru-RU" dirty="0"/>
        </a:p>
      </dgm:t>
    </dgm:pt>
    <dgm:pt modelId="{D2D9FD21-07B8-4598-BFB4-80BE6608E24B}" type="parTrans" cxnId="{B2D07D06-14BA-4AE9-ACCB-E4FBAC8ACDC7}">
      <dgm:prSet/>
      <dgm:spPr/>
      <dgm:t>
        <a:bodyPr/>
        <a:lstStyle/>
        <a:p>
          <a:endParaRPr lang="ru-RU"/>
        </a:p>
      </dgm:t>
    </dgm:pt>
    <dgm:pt modelId="{4D5ADE72-7228-46B6-820D-27320BBF5EC9}" type="sibTrans" cxnId="{B2D07D06-14BA-4AE9-ACCB-E4FBAC8ACDC7}">
      <dgm:prSet/>
      <dgm:spPr/>
      <dgm:t>
        <a:bodyPr/>
        <a:lstStyle/>
        <a:p>
          <a:endParaRPr lang="ru-RU"/>
        </a:p>
      </dgm:t>
    </dgm:pt>
    <dgm:pt modelId="{616C254E-B992-49B6-9BFA-929DFA1EB0F2}">
      <dgm:prSet/>
      <dgm:spPr/>
      <dgm:t>
        <a:bodyPr/>
        <a:lstStyle/>
        <a:p>
          <a:r>
            <a:rPr lang="ru-RU" dirty="0" smtClean="0"/>
            <a:t>при комнатной температуре(Д18)</a:t>
          </a:r>
          <a:endParaRPr lang="ru-RU" dirty="0"/>
        </a:p>
      </dgm:t>
    </dgm:pt>
    <dgm:pt modelId="{7EC9409B-CB05-4887-A0CB-217FA1FBF35A}" type="parTrans" cxnId="{7BB31A2C-FE8F-4996-836A-36784DDE1068}">
      <dgm:prSet/>
      <dgm:spPr/>
      <dgm:t>
        <a:bodyPr/>
        <a:lstStyle/>
        <a:p>
          <a:endParaRPr lang="ru-RU"/>
        </a:p>
      </dgm:t>
    </dgm:pt>
    <dgm:pt modelId="{D7EE5221-6CF4-4A55-821A-D1FB742ABB5F}" type="sibTrans" cxnId="{7BB31A2C-FE8F-4996-836A-36784DDE1068}">
      <dgm:prSet/>
      <dgm:spPr/>
      <dgm:t>
        <a:bodyPr/>
        <a:lstStyle/>
        <a:p>
          <a:endParaRPr lang="ru-RU"/>
        </a:p>
      </dgm:t>
    </dgm:pt>
    <dgm:pt modelId="{B50D360D-6C33-40C2-8019-82533102C042}">
      <dgm:prSet/>
      <dgm:spPr/>
      <dgm:t>
        <a:bodyPr/>
        <a:lstStyle/>
        <a:p>
          <a:r>
            <a:rPr lang="ru-RU" u="sng" smtClean="0"/>
            <a:t>Жаропрочные(АК4,Д20,Д21)</a:t>
          </a:r>
          <a:endParaRPr lang="ru-RU" u="sng" dirty="0"/>
        </a:p>
      </dgm:t>
    </dgm:pt>
    <dgm:pt modelId="{9FE0FC02-AB47-4FC9-B7BD-EF4DCC782690}" type="parTrans" cxnId="{0565B2DB-34FA-44F2-881C-300B1AEC479F}">
      <dgm:prSet/>
      <dgm:spPr/>
      <dgm:t>
        <a:bodyPr/>
        <a:lstStyle/>
        <a:p>
          <a:endParaRPr lang="ru-RU"/>
        </a:p>
      </dgm:t>
    </dgm:pt>
    <dgm:pt modelId="{FC0C3F57-4856-4BE1-BF68-423A829BC2B7}" type="sibTrans" cxnId="{0565B2DB-34FA-44F2-881C-300B1AEC479F}">
      <dgm:prSet/>
      <dgm:spPr/>
      <dgm:t>
        <a:bodyPr/>
        <a:lstStyle/>
        <a:p>
          <a:endParaRPr lang="ru-RU"/>
        </a:p>
      </dgm:t>
    </dgm:pt>
    <dgm:pt modelId="{7936CE4E-F1A1-4C53-A01C-0D038D1BB4E8}">
      <dgm:prSet/>
      <dgm:spPr/>
      <dgm:t>
        <a:bodyPr/>
        <a:lstStyle/>
        <a:p>
          <a:r>
            <a:rPr lang="ru-RU" u="sng" dirty="0" smtClean="0"/>
            <a:t>Высокопрочные(В95,В96,ВАД23-3)</a:t>
          </a:r>
          <a:endParaRPr lang="ru-RU" u="sng" dirty="0"/>
        </a:p>
      </dgm:t>
    </dgm:pt>
    <dgm:pt modelId="{FF45695A-7F11-478A-B9C4-67CAFD260574}" type="parTrans" cxnId="{E8B646F4-0410-47FB-A3BF-3A2D3C3F5AF3}">
      <dgm:prSet/>
      <dgm:spPr/>
      <dgm:t>
        <a:bodyPr/>
        <a:lstStyle/>
        <a:p>
          <a:endParaRPr lang="ru-RU"/>
        </a:p>
      </dgm:t>
    </dgm:pt>
    <dgm:pt modelId="{B2BBDC4A-858A-41EC-AA0B-980EA95EAA48}" type="sibTrans" cxnId="{E8B646F4-0410-47FB-A3BF-3A2D3C3F5AF3}">
      <dgm:prSet/>
      <dgm:spPr/>
      <dgm:t>
        <a:bodyPr/>
        <a:lstStyle/>
        <a:p>
          <a:endParaRPr lang="ru-RU"/>
        </a:p>
      </dgm:t>
    </dgm:pt>
    <dgm:pt modelId="{DA670B76-9C17-4D0C-B875-947F7EC09354}">
      <dgm:prSet/>
      <dgm:spPr/>
      <dgm:t>
        <a:bodyPr/>
        <a:lstStyle/>
        <a:p>
          <a:r>
            <a:rPr lang="ru-RU" u="sng" dirty="0" smtClean="0"/>
            <a:t>Нормальной прочности(Д1,Д16-2)</a:t>
          </a:r>
          <a:endParaRPr lang="ru-RU" u="sng" dirty="0"/>
        </a:p>
      </dgm:t>
    </dgm:pt>
    <dgm:pt modelId="{309D265F-8230-4AD0-9A80-26CC5CA83D24}" type="parTrans" cxnId="{69959916-A103-4D97-833F-4DF9090202BB}">
      <dgm:prSet/>
      <dgm:spPr/>
      <dgm:t>
        <a:bodyPr/>
        <a:lstStyle/>
        <a:p>
          <a:endParaRPr lang="ru-RU"/>
        </a:p>
      </dgm:t>
    </dgm:pt>
    <dgm:pt modelId="{BE3F9A6A-6E6D-4024-BED8-3060FE5CAC25}" type="sibTrans" cxnId="{69959916-A103-4D97-833F-4DF9090202BB}">
      <dgm:prSet/>
      <dgm:spPr/>
      <dgm:t>
        <a:bodyPr/>
        <a:lstStyle/>
        <a:p>
          <a:endParaRPr lang="ru-RU"/>
        </a:p>
      </dgm:t>
    </dgm:pt>
    <dgm:pt modelId="{7F6B9E83-3350-40BE-92D4-B644A3446D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Неупрочняемые термической обработкой</a:t>
          </a:r>
          <a:endParaRPr lang="ru-RU" dirty="0"/>
        </a:p>
      </dgm:t>
    </dgm:pt>
    <dgm:pt modelId="{61DB321D-AD8F-407C-B8D0-3DA7751CF06C}" type="sibTrans" cxnId="{2BEE5C1A-9A0A-4C3F-8D1D-67439DA36D9B}">
      <dgm:prSet/>
      <dgm:spPr/>
      <dgm:t>
        <a:bodyPr/>
        <a:lstStyle/>
        <a:p>
          <a:endParaRPr lang="ru-RU"/>
        </a:p>
      </dgm:t>
    </dgm:pt>
    <dgm:pt modelId="{762F6D76-D1E1-4437-8561-EEF7F93362F7}" type="parTrans" cxnId="{2BEE5C1A-9A0A-4C3F-8D1D-67439DA36D9B}">
      <dgm:prSet/>
      <dgm:spPr/>
      <dgm:t>
        <a:bodyPr/>
        <a:lstStyle/>
        <a:p>
          <a:endParaRPr lang="ru-RU"/>
        </a:p>
      </dgm:t>
    </dgm:pt>
    <dgm:pt modelId="{4DC66B24-04C6-4702-B69D-341E46494364}" type="pres">
      <dgm:prSet presAssocID="{81CF6B17-ABF3-4E2D-BFF6-C99C2EDC0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B912-0687-4CC8-8B85-E1C19675A23B}" type="pres">
      <dgm:prSet presAssocID="{23034FEC-657F-46B7-9640-FB54144DDD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4950-7785-48EB-BF5D-1DE820093C0B}" type="pres">
      <dgm:prSet presAssocID="{23034FEC-657F-46B7-9640-FB54144DDD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633D-4F8C-463F-929C-D6948912167B}" type="pres">
      <dgm:prSet presAssocID="{7F6B9E83-3350-40BE-92D4-B644A3446D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6452-DEC7-486E-9C8E-E38D2FF3C462}" type="pres">
      <dgm:prSet presAssocID="{7F6B9E83-3350-40BE-92D4-B644A3446DB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2685-4036-4422-ABA2-F305F008B181}" type="presOf" srcId="{23034FEC-657F-46B7-9640-FB54144DDDBE}" destId="{76AAB912-0687-4CC8-8B85-E1C19675A23B}" srcOrd="0" destOrd="0" presId="urn:microsoft.com/office/officeart/2005/8/layout/vList2"/>
    <dgm:cxn modelId="{9ABDE9AC-C711-456F-BFE3-CD8FFACB6509}" type="presOf" srcId="{DA670B76-9C17-4D0C-B875-947F7EC09354}" destId="{FE824950-7785-48EB-BF5D-1DE820093C0B}" srcOrd="0" destOrd="6" presId="urn:microsoft.com/office/officeart/2005/8/layout/vList2"/>
    <dgm:cxn modelId="{2792E53D-33C9-40B8-8961-075C753D20AF}" type="presOf" srcId="{3B2637BA-DE1E-49A1-B61C-EA56C471DAA6}" destId="{FE824950-7785-48EB-BF5D-1DE820093C0B}" srcOrd="0" destOrd="3" presId="urn:microsoft.com/office/officeart/2005/8/layout/vList2"/>
    <dgm:cxn modelId="{F8755C9E-0CE3-4F41-A444-46C73DF53A7E}" srcId="{23034FEC-657F-46B7-9640-FB54144DDDBE}" destId="{58C2024E-5E1B-43EF-9221-F59082A76ACB}" srcOrd="1" destOrd="0" parTransId="{77AA46E0-581F-4F0A-98CB-F9BDCE0CBC58}" sibTransId="{DCBC3337-550B-481B-9AC4-3D9804C8F3B7}"/>
    <dgm:cxn modelId="{E8B646F4-0410-47FB-A3BF-3A2D3C3F5AF3}" srcId="{23034FEC-657F-46B7-9640-FB54144DDDBE}" destId="{7936CE4E-F1A1-4C53-A01C-0D038D1BB4E8}" srcOrd="5" destOrd="0" parTransId="{FF45695A-7F11-478A-B9C4-67CAFD260574}" sibTransId="{B2BBDC4A-858A-41EC-AA0B-980EA95EAA48}"/>
    <dgm:cxn modelId="{95FE2833-2582-4F48-86CE-96070CBB8EC4}" srcId="{23034FEC-657F-46B7-9640-FB54144DDDBE}" destId="{3B2637BA-DE1E-49A1-B61C-EA56C471DAA6}" srcOrd="3" destOrd="0" parTransId="{4218B86C-5CDD-4AF8-83B1-41CB9FFEE3C9}" sibTransId="{6079D862-E256-4CAE-8E5C-45BDCAF07CCE}"/>
    <dgm:cxn modelId="{0565B2DB-34FA-44F2-881C-300B1AEC479F}" srcId="{23034FEC-657F-46B7-9640-FB54144DDDBE}" destId="{B50D360D-6C33-40C2-8019-82533102C042}" srcOrd="4" destOrd="0" parTransId="{9FE0FC02-AB47-4FC9-B7BD-EF4DCC782690}" sibTransId="{FC0C3F57-4856-4BE1-BF68-423A829BC2B7}"/>
    <dgm:cxn modelId="{E4D3E54C-A76D-458D-ABC8-9EB0685F9210}" type="presOf" srcId="{7F6B9E83-3350-40BE-92D4-B644A3446DB5}" destId="{E763633D-4F8C-463F-929C-D6948912167B}" srcOrd="0" destOrd="0" presId="urn:microsoft.com/office/officeart/2005/8/layout/vList2"/>
    <dgm:cxn modelId="{09E860AA-27D4-4DD0-961F-E6E591142105}" srcId="{81CF6B17-ABF3-4E2D-BFF6-C99C2EDC0E5E}" destId="{23034FEC-657F-46B7-9640-FB54144DDDBE}" srcOrd="0" destOrd="0" parTransId="{14D71971-01E4-4189-84BE-971DDB32EF26}" sibTransId="{1F9E2972-7752-42C1-B6B8-94E767F9A509}"/>
    <dgm:cxn modelId="{8479174E-A023-4E41-B987-EA5B1E4398F4}" type="presOf" srcId="{7936CE4E-F1A1-4C53-A01C-0D038D1BB4E8}" destId="{FE824950-7785-48EB-BF5D-1DE820093C0B}" srcOrd="0" destOrd="5" presId="urn:microsoft.com/office/officeart/2005/8/layout/vList2"/>
    <dgm:cxn modelId="{2BEE5C1A-9A0A-4C3F-8D1D-67439DA36D9B}" srcId="{81CF6B17-ABF3-4E2D-BFF6-C99C2EDC0E5E}" destId="{7F6B9E83-3350-40BE-92D4-B644A3446DB5}" srcOrd="1" destOrd="0" parTransId="{762F6D76-D1E1-4437-8561-EEF7F93362F7}" sibTransId="{61DB321D-AD8F-407C-B8D0-3DA7751CF06C}"/>
    <dgm:cxn modelId="{BF3E4BF7-CE07-4894-8741-3C445D2D023D}" type="presOf" srcId="{58C2024E-5E1B-43EF-9221-F59082A76ACB}" destId="{FE824950-7785-48EB-BF5D-1DE820093C0B}" srcOrd="0" destOrd="1" presId="urn:microsoft.com/office/officeart/2005/8/layout/vList2"/>
    <dgm:cxn modelId="{6AA630DA-936F-4F3D-997C-DB02AE56DF3F}" type="presOf" srcId="{4AD18043-9FF2-4A6D-BA31-1E819571373E}" destId="{746E6452-DEC7-486E-9C8E-E38D2FF3C462}" srcOrd="0" destOrd="0" presId="urn:microsoft.com/office/officeart/2005/8/layout/vList2"/>
    <dgm:cxn modelId="{B2D07D06-14BA-4AE9-ACCB-E4FBAC8ACDC7}" srcId="{7F6B9E83-3350-40BE-92D4-B644A3446DB5}" destId="{E43D19C1-4F7C-4144-B18A-648E0E296807}" srcOrd="1" destOrd="0" parTransId="{D2D9FD21-07B8-4598-BFB4-80BE6608E24B}" sibTransId="{4D5ADE72-7228-46B6-820D-27320BBF5EC9}"/>
    <dgm:cxn modelId="{EC9689D2-FEAD-4AC7-A7B3-DC3B4E7697D0}" type="presOf" srcId="{81CF6B17-ABF3-4E2D-BFF6-C99C2EDC0E5E}" destId="{4DC66B24-04C6-4702-B69D-341E46494364}" srcOrd="0" destOrd="0" presId="urn:microsoft.com/office/officeart/2005/8/layout/vList2"/>
    <dgm:cxn modelId="{7BB31A2C-FE8F-4996-836A-36784DDE1068}" srcId="{23034FEC-657F-46B7-9640-FB54144DDDBE}" destId="{616C254E-B992-49B6-9BFA-929DFA1EB0F2}" srcOrd="2" destOrd="0" parTransId="{7EC9409B-CB05-4887-A0CB-217FA1FBF35A}" sibTransId="{D7EE5221-6CF4-4A55-821A-D1FB742ABB5F}"/>
    <dgm:cxn modelId="{03018840-4417-4643-A75A-4AF7375B4FBF}" type="presOf" srcId="{616C254E-B992-49B6-9BFA-929DFA1EB0F2}" destId="{FE824950-7785-48EB-BF5D-1DE820093C0B}" srcOrd="0" destOrd="2" presId="urn:microsoft.com/office/officeart/2005/8/layout/vList2"/>
    <dgm:cxn modelId="{69959916-A103-4D97-833F-4DF9090202BB}" srcId="{23034FEC-657F-46B7-9640-FB54144DDDBE}" destId="{DA670B76-9C17-4D0C-B875-947F7EC09354}" srcOrd="6" destOrd="0" parTransId="{309D265F-8230-4AD0-9A80-26CC5CA83D24}" sibTransId="{BE3F9A6A-6E6D-4024-BED8-3060FE5CAC25}"/>
    <dgm:cxn modelId="{DB4E96B4-C9A9-4C90-816F-C8621FF641EA}" srcId="{7F6B9E83-3350-40BE-92D4-B644A3446DB5}" destId="{4AD18043-9FF2-4A6D-BA31-1E819571373E}" srcOrd="0" destOrd="0" parTransId="{E4AFD529-17F8-4140-97E4-0A60F62CACA2}" sibTransId="{B0BA683D-E272-450A-BD6F-28BD43832ECB}"/>
    <dgm:cxn modelId="{685C5F54-6444-41CB-93A4-517209F8B965}" type="presOf" srcId="{79886029-8C08-4B5F-B230-D316567F4CCE}" destId="{FE824950-7785-48EB-BF5D-1DE820093C0B}" srcOrd="0" destOrd="0" presId="urn:microsoft.com/office/officeart/2005/8/layout/vList2"/>
    <dgm:cxn modelId="{D6E14275-B013-46B1-96C9-ED3B1DA0C424}" srcId="{23034FEC-657F-46B7-9640-FB54144DDDBE}" destId="{79886029-8C08-4B5F-B230-D316567F4CCE}" srcOrd="0" destOrd="0" parTransId="{E154ECDE-93B0-453D-8029-F941444AD23C}" sibTransId="{52CE49EC-7BDB-46AE-8840-0CD6066CD4BA}"/>
    <dgm:cxn modelId="{3F0F78A1-AF59-47E1-881C-83525AC29B64}" type="presOf" srcId="{B50D360D-6C33-40C2-8019-82533102C042}" destId="{FE824950-7785-48EB-BF5D-1DE820093C0B}" srcOrd="0" destOrd="4" presId="urn:microsoft.com/office/officeart/2005/8/layout/vList2"/>
    <dgm:cxn modelId="{222A6809-029D-4A4B-95DE-EF3B1B146946}" type="presOf" srcId="{E43D19C1-4F7C-4144-B18A-648E0E296807}" destId="{746E6452-DEC7-486E-9C8E-E38D2FF3C462}" srcOrd="0" destOrd="1" presId="urn:microsoft.com/office/officeart/2005/8/layout/vList2"/>
    <dgm:cxn modelId="{302D33C2-9119-438D-B5DE-5D8CF345F181}" type="presParOf" srcId="{4DC66B24-04C6-4702-B69D-341E46494364}" destId="{76AAB912-0687-4CC8-8B85-E1C19675A23B}" srcOrd="0" destOrd="0" presId="urn:microsoft.com/office/officeart/2005/8/layout/vList2"/>
    <dgm:cxn modelId="{7D48086A-B097-455D-8CDB-3BB54265616D}" type="presParOf" srcId="{4DC66B24-04C6-4702-B69D-341E46494364}" destId="{FE824950-7785-48EB-BF5D-1DE820093C0B}" srcOrd="1" destOrd="0" presId="urn:microsoft.com/office/officeart/2005/8/layout/vList2"/>
    <dgm:cxn modelId="{23DEC6F3-4D0E-4FC6-9F45-7371115007FA}" type="presParOf" srcId="{4DC66B24-04C6-4702-B69D-341E46494364}" destId="{E763633D-4F8C-463F-929C-D6948912167B}" srcOrd="2" destOrd="0" presId="urn:microsoft.com/office/officeart/2005/8/layout/vList2"/>
    <dgm:cxn modelId="{C82EDC1A-D837-43E2-9BD8-2A686373F44C}" type="presParOf" srcId="{4DC66B24-04C6-4702-B69D-341E46494364}" destId="{746E6452-DEC7-486E-9C8E-E38D2FF3C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6B17-ABF3-4E2D-BFF6-C99C2EDC0E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4FEC-657F-46B7-9640-FB54144DDDB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Упрочняемые термической обработкой</a:t>
          </a:r>
          <a:endParaRPr lang="ru-RU" dirty="0"/>
        </a:p>
      </dgm:t>
    </dgm:pt>
    <dgm:pt modelId="{14D71971-01E4-4189-84BE-971DDB32EF26}" type="parTrans" cxnId="{09E860AA-27D4-4DD0-961F-E6E591142105}">
      <dgm:prSet/>
      <dgm:spPr/>
      <dgm:t>
        <a:bodyPr/>
        <a:lstStyle/>
        <a:p>
          <a:endParaRPr lang="ru-RU"/>
        </a:p>
      </dgm:t>
    </dgm:pt>
    <dgm:pt modelId="{1F9E2972-7752-42C1-B6B8-94E767F9A509}" type="sibTrans" cxnId="{09E860AA-27D4-4DD0-961F-E6E591142105}">
      <dgm:prSet/>
      <dgm:spPr/>
      <dgm:t>
        <a:bodyPr/>
        <a:lstStyle/>
        <a:p>
          <a:endParaRPr lang="ru-RU"/>
        </a:p>
      </dgm:t>
    </dgm:pt>
    <dgm:pt modelId="{79886029-8C08-4B5F-B230-D316567F4CCE}">
      <dgm:prSet phldrT="[Текст]"/>
      <dgm:spPr/>
      <dgm:t>
        <a:bodyPr/>
        <a:lstStyle/>
        <a:p>
          <a:r>
            <a:rPr lang="ru-RU" dirty="0" smtClean="0"/>
            <a:t>Жаропрочные(АЛ19)</a:t>
          </a:r>
          <a:endParaRPr lang="ru-RU" u="sng" dirty="0"/>
        </a:p>
      </dgm:t>
    </dgm:pt>
    <dgm:pt modelId="{E154ECDE-93B0-453D-8029-F941444AD23C}" type="parTrans" cxnId="{D6E14275-B013-46B1-96C9-ED3B1DA0C424}">
      <dgm:prSet/>
      <dgm:spPr/>
      <dgm:t>
        <a:bodyPr/>
        <a:lstStyle/>
        <a:p>
          <a:endParaRPr lang="ru-RU"/>
        </a:p>
      </dgm:t>
    </dgm:pt>
    <dgm:pt modelId="{52CE49EC-7BDB-46AE-8840-0CD6066CD4BA}" type="sibTrans" cxnId="{D6E14275-B013-46B1-96C9-ED3B1DA0C424}">
      <dgm:prSet/>
      <dgm:spPr/>
      <dgm:t>
        <a:bodyPr/>
        <a:lstStyle/>
        <a:p>
          <a:endParaRPr lang="ru-RU"/>
        </a:p>
      </dgm:t>
    </dgm:pt>
    <dgm:pt modelId="{4AD18043-9FF2-4A6D-BA31-1E819571373E}">
      <dgm:prSet phldrT="[Текст]"/>
      <dgm:spPr/>
      <dgm:t>
        <a:bodyPr/>
        <a:lstStyle/>
        <a:p>
          <a:r>
            <a:rPr lang="ru-RU" u="sng" dirty="0" smtClean="0"/>
            <a:t>Антифрикционные(АСМ, АО20-1, АО9_2)</a:t>
          </a:r>
          <a:endParaRPr lang="ru-RU" dirty="0"/>
        </a:p>
      </dgm:t>
    </dgm:pt>
    <dgm:pt modelId="{E4AFD529-17F8-4140-97E4-0A60F62CACA2}" type="parTrans" cxnId="{DB4E96B4-C9A9-4C90-816F-C8621FF641EA}">
      <dgm:prSet/>
      <dgm:spPr/>
      <dgm:t>
        <a:bodyPr/>
        <a:lstStyle/>
        <a:p>
          <a:endParaRPr lang="ru-RU"/>
        </a:p>
      </dgm:t>
    </dgm:pt>
    <dgm:pt modelId="{B0BA683D-E272-450A-BD6F-28BD43832ECB}" type="sibTrans" cxnId="{DB4E96B4-C9A9-4C90-816F-C8621FF641EA}">
      <dgm:prSet/>
      <dgm:spPr/>
      <dgm:t>
        <a:bodyPr/>
        <a:lstStyle/>
        <a:p>
          <a:endParaRPr lang="ru-RU"/>
        </a:p>
      </dgm:t>
    </dgm:pt>
    <dgm:pt modelId="{E43D19C1-4F7C-4144-B18A-648E0E296807}">
      <dgm:prSet phldrT="[Текст]"/>
      <dgm:spPr/>
      <dgm:t>
        <a:bodyPr/>
        <a:lstStyle/>
        <a:p>
          <a:endParaRPr lang="ru-RU" dirty="0"/>
        </a:p>
      </dgm:t>
    </dgm:pt>
    <dgm:pt modelId="{D2D9FD21-07B8-4598-BFB4-80BE6608E24B}" type="parTrans" cxnId="{B2D07D06-14BA-4AE9-ACCB-E4FBAC8ACDC7}">
      <dgm:prSet/>
      <dgm:spPr/>
      <dgm:t>
        <a:bodyPr/>
        <a:lstStyle/>
        <a:p>
          <a:endParaRPr lang="ru-RU"/>
        </a:p>
      </dgm:t>
    </dgm:pt>
    <dgm:pt modelId="{4D5ADE72-7228-46B6-820D-27320BBF5EC9}" type="sibTrans" cxnId="{B2D07D06-14BA-4AE9-ACCB-E4FBAC8ACDC7}">
      <dgm:prSet/>
      <dgm:spPr/>
      <dgm:t>
        <a:bodyPr/>
        <a:lstStyle/>
        <a:p>
          <a:endParaRPr lang="ru-RU"/>
        </a:p>
      </dgm:t>
    </dgm:pt>
    <dgm:pt modelId="{7F6B9E83-3350-40BE-92D4-B644A3446D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Неупрочняемые термической обработкой</a:t>
          </a:r>
          <a:endParaRPr lang="ru-RU" dirty="0"/>
        </a:p>
      </dgm:t>
    </dgm:pt>
    <dgm:pt modelId="{61DB321D-AD8F-407C-B8D0-3DA7751CF06C}" type="sibTrans" cxnId="{2BEE5C1A-9A0A-4C3F-8D1D-67439DA36D9B}">
      <dgm:prSet/>
      <dgm:spPr/>
      <dgm:t>
        <a:bodyPr/>
        <a:lstStyle/>
        <a:p>
          <a:endParaRPr lang="ru-RU"/>
        </a:p>
      </dgm:t>
    </dgm:pt>
    <dgm:pt modelId="{762F6D76-D1E1-4437-8561-EEF7F93362F7}" type="parTrans" cxnId="{2BEE5C1A-9A0A-4C3F-8D1D-67439DA36D9B}">
      <dgm:prSet/>
      <dgm:spPr/>
      <dgm:t>
        <a:bodyPr/>
        <a:lstStyle/>
        <a:p>
          <a:endParaRPr lang="ru-RU"/>
        </a:p>
      </dgm:t>
    </dgm:pt>
    <dgm:pt modelId="{DF54D4E6-C8C9-4643-B9C5-C31C918E5B7C}">
      <dgm:prSet/>
      <dgm:spPr/>
      <dgm:t>
        <a:bodyPr/>
        <a:lstStyle/>
        <a:p>
          <a:r>
            <a:rPr lang="ru-RU" dirty="0" smtClean="0"/>
            <a:t>Высокопрочные(АЛ27,АЛ32)</a:t>
          </a:r>
          <a:endParaRPr lang="ru-RU" dirty="0"/>
        </a:p>
      </dgm:t>
    </dgm:pt>
    <dgm:pt modelId="{A2132F64-453D-4469-9056-F1B7911A5D5A}" type="parTrans" cxnId="{7D5399D8-87F7-4709-906E-0E86CB8ECC47}">
      <dgm:prSet/>
      <dgm:spPr/>
      <dgm:t>
        <a:bodyPr/>
        <a:lstStyle/>
        <a:p>
          <a:endParaRPr lang="ru-RU"/>
        </a:p>
      </dgm:t>
    </dgm:pt>
    <dgm:pt modelId="{164C37EE-322C-4622-8FA3-B861FBA2C5F1}" type="sibTrans" cxnId="{7D5399D8-87F7-4709-906E-0E86CB8ECC47}">
      <dgm:prSet/>
      <dgm:spPr/>
      <dgm:t>
        <a:bodyPr/>
        <a:lstStyle/>
        <a:p>
          <a:endParaRPr lang="ru-RU"/>
        </a:p>
      </dgm:t>
    </dgm:pt>
    <dgm:pt modelId="{DAD5274C-505B-4010-8173-25FA0822710C}">
      <dgm:prSet/>
      <dgm:spPr/>
      <dgm:t>
        <a:bodyPr/>
        <a:lstStyle/>
        <a:p>
          <a:r>
            <a:rPr lang="ru-RU" dirty="0" smtClean="0"/>
            <a:t>Нормальной прочности(АЛ3,АЛ4,АЛ9)</a:t>
          </a:r>
          <a:endParaRPr lang="ru-RU" dirty="0"/>
        </a:p>
      </dgm:t>
    </dgm:pt>
    <dgm:pt modelId="{37122A21-92C0-4007-B3F4-7D6B627BF23C}" type="parTrans" cxnId="{32DDC4FB-DCE0-4BAB-A2A3-830CD4E09348}">
      <dgm:prSet/>
      <dgm:spPr/>
      <dgm:t>
        <a:bodyPr/>
        <a:lstStyle/>
        <a:p>
          <a:endParaRPr lang="ru-RU"/>
        </a:p>
      </dgm:t>
    </dgm:pt>
    <dgm:pt modelId="{5A265432-708D-4645-A050-869750F6949C}" type="sibTrans" cxnId="{32DDC4FB-DCE0-4BAB-A2A3-830CD4E09348}">
      <dgm:prSet/>
      <dgm:spPr/>
      <dgm:t>
        <a:bodyPr/>
        <a:lstStyle/>
        <a:p>
          <a:endParaRPr lang="ru-RU"/>
        </a:p>
      </dgm:t>
    </dgm:pt>
    <dgm:pt modelId="{BFD8179D-D3DA-4C21-BD96-BBC512158A5E}">
      <dgm:prSet phldrT="[Текст]"/>
      <dgm:spPr/>
      <dgm:t>
        <a:bodyPr/>
        <a:lstStyle/>
        <a:p>
          <a:r>
            <a:rPr lang="ru-RU" dirty="0" smtClean="0"/>
            <a:t>Низкой прочности(АЛ2)</a:t>
          </a:r>
          <a:endParaRPr lang="ru-RU" dirty="0"/>
        </a:p>
      </dgm:t>
    </dgm:pt>
    <dgm:pt modelId="{DE5748F1-43A0-47C7-BF33-6E24DC3D158E}" type="parTrans" cxnId="{12F16529-DF7F-44A7-9E19-F0C41968C7AD}">
      <dgm:prSet/>
      <dgm:spPr/>
      <dgm:t>
        <a:bodyPr/>
        <a:lstStyle/>
        <a:p>
          <a:endParaRPr lang="ru-RU"/>
        </a:p>
      </dgm:t>
    </dgm:pt>
    <dgm:pt modelId="{C8DF95CD-F1B2-401F-8499-AD38DA72D7CA}" type="sibTrans" cxnId="{12F16529-DF7F-44A7-9E19-F0C41968C7AD}">
      <dgm:prSet/>
      <dgm:spPr/>
      <dgm:t>
        <a:bodyPr/>
        <a:lstStyle/>
        <a:p>
          <a:endParaRPr lang="ru-RU"/>
        </a:p>
      </dgm:t>
    </dgm:pt>
    <dgm:pt modelId="{4DC66B24-04C6-4702-B69D-341E46494364}" type="pres">
      <dgm:prSet presAssocID="{81CF6B17-ABF3-4E2D-BFF6-C99C2EDC0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B912-0687-4CC8-8B85-E1C19675A23B}" type="pres">
      <dgm:prSet presAssocID="{23034FEC-657F-46B7-9640-FB54144DDD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4950-7785-48EB-BF5D-1DE820093C0B}" type="pres">
      <dgm:prSet presAssocID="{23034FEC-657F-46B7-9640-FB54144DDDB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633D-4F8C-463F-929C-D6948912167B}" type="pres">
      <dgm:prSet presAssocID="{7F6B9E83-3350-40BE-92D4-B644A3446D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6452-DEC7-486E-9C8E-E38D2FF3C462}" type="pres">
      <dgm:prSet presAssocID="{7F6B9E83-3350-40BE-92D4-B644A3446DB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51AE4-4F89-4A5D-9A4D-62752EECC7A6}" type="presOf" srcId="{23034FEC-657F-46B7-9640-FB54144DDDBE}" destId="{76AAB912-0687-4CC8-8B85-E1C19675A23B}" srcOrd="0" destOrd="0" presId="urn:microsoft.com/office/officeart/2005/8/layout/vList2"/>
    <dgm:cxn modelId="{2256CD2F-B63E-42A1-AFFC-3960F8A952A1}" type="presOf" srcId="{7F6B9E83-3350-40BE-92D4-B644A3446DB5}" destId="{E763633D-4F8C-463F-929C-D6948912167B}" srcOrd="0" destOrd="0" presId="urn:microsoft.com/office/officeart/2005/8/layout/vList2"/>
    <dgm:cxn modelId="{58FD19B9-221D-496A-AC6E-681589D91C14}" type="presOf" srcId="{81CF6B17-ABF3-4E2D-BFF6-C99C2EDC0E5E}" destId="{4DC66B24-04C6-4702-B69D-341E46494364}" srcOrd="0" destOrd="0" presId="urn:microsoft.com/office/officeart/2005/8/layout/vList2"/>
    <dgm:cxn modelId="{12F16529-DF7F-44A7-9E19-F0C41968C7AD}" srcId="{7F6B9E83-3350-40BE-92D4-B644A3446DB5}" destId="{BFD8179D-D3DA-4C21-BD96-BBC512158A5E}" srcOrd="1" destOrd="0" parTransId="{DE5748F1-43A0-47C7-BF33-6E24DC3D158E}" sibTransId="{C8DF95CD-F1B2-401F-8499-AD38DA72D7CA}"/>
    <dgm:cxn modelId="{97EB1DFE-84A4-45D1-8C2A-8F9CD7107EE3}" type="presOf" srcId="{E43D19C1-4F7C-4144-B18A-648E0E296807}" destId="{746E6452-DEC7-486E-9C8E-E38D2FF3C462}" srcOrd="0" destOrd="2" presId="urn:microsoft.com/office/officeart/2005/8/layout/vList2"/>
    <dgm:cxn modelId="{7D5399D8-87F7-4709-906E-0E86CB8ECC47}" srcId="{23034FEC-657F-46B7-9640-FB54144DDDBE}" destId="{DF54D4E6-C8C9-4643-B9C5-C31C918E5B7C}" srcOrd="1" destOrd="0" parTransId="{A2132F64-453D-4469-9056-F1B7911A5D5A}" sibTransId="{164C37EE-322C-4622-8FA3-B861FBA2C5F1}"/>
    <dgm:cxn modelId="{09E860AA-27D4-4DD0-961F-E6E591142105}" srcId="{81CF6B17-ABF3-4E2D-BFF6-C99C2EDC0E5E}" destId="{23034FEC-657F-46B7-9640-FB54144DDDBE}" srcOrd="0" destOrd="0" parTransId="{14D71971-01E4-4189-84BE-971DDB32EF26}" sibTransId="{1F9E2972-7752-42C1-B6B8-94E767F9A509}"/>
    <dgm:cxn modelId="{2BEE5C1A-9A0A-4C3F-8D1D-67439DA36D9B}" srcId="{81CF6B17-ABF3-4E2D-BFF6-C99C2EDC0E5E}" destId="{7F6B9E83-3350-40BE-92D4-B644A3446DB5}" srcOrd="1" destOrd="0" parTransId="{762F6D76-D1E1-4437-8561-EEF7F93362F7}" sibTransId="{61DB321D-AD8F-407C-B8D0-3DA7751CF06C}"/>
    <dgm:cxn modelId="{AB434438-0D4E-442C-AE17-E9E0E399274E}" type="presOf" srcId="{79886029-8C08-4B5F-B230-D316567F4CCE}" destId="{FE824950-7785-48EB-BF5D-1DE820093C0B}" srcOrd="0" destOrd="0" presId="urn:microsoft.com/office/officeart/2005/8/layout/vList2"/>
    <dgm:cxn modelId="{B2D07D06-14BA-4AE9-ACCB-E4FBAC8ACDC7}" srcId="{7F6B9E83-3350-40BE-92D4-B644A3446DB5}" destId="{E43D19C1-4F7C-4144-B18A-648E0E296807}" srcOrd="2" destOrd="0" parTransId="{D2D9FD21-07B8-4598-BFB4-80BE6608E24B}" sibTransId="{4D5ADE72-7228-46B6-820D-27320BBF5EC9}"/>
    <dgm:cxn modelId="{95A2AC35-9221-44F9-AC04-D746089B1136}" type="presOf" srcId="{4AD18043-9FF2-4A6D-BA31-1E819571373E}" destId="{746E6452-DEC7-486E-9C8E-E38D2FF3C462}" srcOrd="0" destOrd="0" presId="urn:microsoft.com/office/officeart/2005/8/layout/vList2"/>
    <dgm:cxn modelId="{25143BC1-6887-4443-8645-BAC2D367DA7D}" type="presOf" srcId="{DAD5274C-505B-4010-8173-25FA0822710C}" destId="{FE824950-7785-48EB-BF5D-1DE820093C0B}" srcOrd="0" destOrd="2" presId="urn:microsoft.com/office/officeart/2005/8/layout/vList2"/>
    <dgm:cxn modelId="{DB4E96B4-C9A9-4C90-816F-C8621FF641EA}" srcId="{7F6B9E83-3350-40BE-92D4-B644A3446DB5}" destId="{4AD18043-9FF2-4A6D-BA31-1E819571373E}" srcOrd="0" destOrd="0" parTransId="{E4AFD529-17F8-4140-97E4-0A60F62CACA2}" sibTransId="{B0BA683D-E272-450A-BD6F-28BD43832ECB}"/>
    <dgm:cxn modelId="{D6E14275-B013-46B1-96C9-ED3B1DA0C424}" srcId="{23034FEC-657F-46B7-9640-FB54144DDDBE}" destId="{79886029-8C08-4B5F-B230-D316567F4CCE}" srcOrd="0" destOrd="0" parTransId="{E154ECDE-93B0-453D-8029-F941444AD23C}" sibTransId="{52CE49EC-7BDB-46AE-8840-0CD6066CD4BA}"/>
    <dgm:cxn modelId="{0D44B362-6A80-4150-A6C0-4A643A828724}" type="presOf" srcId="{BFD8179D-D3DA-4C21-BD96-BBC512158A5E}" destId="{746E6452-DEC7-486E-9C8E-E38D2FF3C462}" srcOrd="0" destOrd="1" presId="urn:microsoft.com/office/officeart/2005/8/layout/vList2"/>
    <dgm:cxn modelId="{21A7F57B-6ED8-48A5-B55D-B575BD5BC82A}" type="presOf" srcId="{DF54D4E6-C8C9-4643-B9C5-C31C918E5B7C}" destId="{FE824950-7785-48EB-BF5D-1DE820093C0B}" srcOrd="0" destOrd="1" presId="urn:microsoft.com/office/officeart/2005/8/layout/vList2"/>
    <dgm:cxn modelId="{32DDC4FB-DCE0-4BAB-A2A3-830CD4E09348}" srcId="{23034FEC-657F-46B7-9640-FB54144DDDBE}" destId="{DAD5274C-505B-4010-8173-25FA0822710C}" srcOrd="2" destOrd="0" parTransId="{37122A21-92C0-4007-B3F4-7D6B627BF23C}" sibTransId="{5A265432-708D-4645-A050-869750F6949C}"/>
    <dgm:cxn modelId="{F2D8FC8D-9B09-4371-B7E7-7411668D1A58}" type="presParOf" srcId="{4DC66B24-04C6-4702-B69D-341E46494364}" destId="{76AAB912-0687-4CC8-8B85-E1C19675A23B}" srcOrd="0" destOrd="0" presId="urn:microsoft.com/office/officeart/2005/8/layout/vList2"/>
    <dgm:cxn modelId="{189BEFCE-3DDA-469D-B319-F72FB9028E92}" type="presParOf" srcId="{4DC66B24-04C6-4702-B69D-341E46494364}" destId="{FE824950-7785-48EB-BF5D-1DE820093C0B}" srcOrd="1" destOrd="0" presId="urn:microsoft.com/office/officeart/2005/8/layout/vList2"/>
    <dgm:cxn modelId="{324BF3A3-1C8B-4BDB-B5A6-1FFEB6FAB31E}" type="presParOf" srcId="{4DC66B24-04C6-4702-B69D-341E46494364}" destId="{E763633D-4F8C-463F-929C-D6948912167B}" srcOrd="2" destOrd="0" presId="urn:microsoft.com/office/officeart/2005/8/layout/vList2"/>
    <dgm:cxn modelId="{5CFD5195-5ACB-46B2-8813-46C34FB7C84D}" type="presParOf" srcId="{4DC66B24-04C6-4702-B69D-341E46494364}" destId="{746E6452-DEC7-486E-9C8E-E38D2FF3C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Og8EV6Cqq6px6iHt9scqn09Ie5LA6rH36TKeNoKKV5*nG1a5PLipHZDzY32wwTqnn-MrP2Y21PISIYtBDZj4H*nINV-otyKLSsYnPX3cLQoIOAfB8t6eW1khWVj8mK8Jwnf4wlTAv4DAFClk*DIyCVaedugSBBj*cn9d7eMTGFR0*2FE24ngEzEBSqWj6gwHGHsyxJ8jSxj3KLbNgoMPA8m2XBBr2C2hZmh3BleiHFVmSfrc7*I9BZFPTmZInIy8rP4vMwQqU2IFWK58QzYCa9TGc31kx7BRsbJinOjytu3IJshsivFtJ-8hD9A9BQiOS*Yji1lBmm183MzupZZAH6R8aOeqQ368RMIysT476Ew3sYiAQQzkQzRDxGFlivI*Kmha1gNnO51qusoHl5tmZzfo*h9EZ2OY-UUbsmuN43SU3mI7M5puMjL3yTepsHuY-EqdcPr0T948wunU-Ly06yuwLwcednH3jU3iP70CJ4butkqP1S8UFwuRINh4awrBu-UKeiU78WwRtyh-&amp;eurl%5b%5d=Og8EV8zNzM1ukWNgTrMXU2RYadGeDPMq5W5Ai61XVdcpL*VY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Алюминий и его сплавы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0050311_154909_melt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4036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428604"/>
            <a:ext cx="8286808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химическому составу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2285992"/>
            <a:ext cx="2500330" cy="39290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/>
              <a:t>Сплав алюминия с магнием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285992"/>
            <a:ext cx="2571768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Силумин</a:t>
            </a:r>
            <a:r>
              <a:rPr lang="ru-RU" sz="3600" dirty="0" smtClean="0"/>
              <a:t> (сплав   алюминия с кремнием)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2285992"/>
            <a:ext cx="2786082" cy="4071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Дюралюминий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сплав с медью, марганцем и магнием</a:t>
            </a:r>
            <a:r>
              <a:rPr lang="ru-RU" sz="3600" b="1" dirty="0" smtClean="0"/>
              <a:t>) </a:t>
            </a:r>
            <a:endParaRPr lang="ru-RU" sz="36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357290" y="135729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135729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00958" y="135729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Дуралюмины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Дуралюмины</a:t>
            </a:r>
            <a:r>
              <a:rPr lang="ru-RU" dirty="0" smtClean="0"/>
              <a:t> (</a:t>
            </a:r>
            <a:r>
              <a:rPr lang="ru-RU" dirty="0" err="1" smtClean="0"/>
              <a:t>dur</a:t>
            </a:r>
            <a:r>
              <a:rPr lang="ru-RU" dirty="0" smtClean="0"/>
              <a:t> (</a:t>
            </a:r>
            <a:r>
              <a:rPr lang="ru-RU" dirty="0" err="1" smtClean="0"/>
              <a:t>франц</a:t>
            </a:r>
            <a:r>
              <a:rPr lang="ru-RU" dirty="0" smtClean="0"/>
              <a:t>) – твердый) - это сплавы </a:t>
            </a:r>
            <a:r>
              <a:rPr lang="ru-RU" i="1" u="sng" dirty="0" smtClean="0"/>
              <a:t>алюминия с медью (2,2 –4,8% </a:t>
            </a:r>
            <a:r>
              <a:rPr lang="ru-RU" i="1" u="sng" dirty="0" err="1" smtClean="0"/>
              <a:t>Сu</a:t>
            </a:r>
            <a:r>
              <a:rPr lang="ru-RU" i="1" u="sng" dirty="0" smtClean="0"/>
              <a:t>), магнием (0,4 – 2,4% </a:t>
            </a:r>
            <a:r>
              <a:rPr lang="ru-RU" i="1" u="sng" dirty="0" err="1" smtClean="0"/>
              <a:t>Мg</a:t>
            </a:r>
            <a:r>
              <a:rPr lang="ru-RU" i="1" u="sng" dirty="0" smtClean="0"/>
              <a:t>) и марганцем (0,4 – 0,8% </a:t>
            </a:r>
            <a:r>
              <a:rPr lang="ru-RU" i="1" u="sng" dirty="0" err="1" smtClean="0"/>
              <a:t>Мn</a:t>
            </a:r>
            <a:r>
              <a:rPr lang="ru-RU" i="1" u="sng" dirty="0" smtClean="0"/>
              <a:t>). </a:t>
            </a:r>
            <a:r>
              <a:rPr lang="ru-RU" dirty="0" smtClean="0"/>
              <a:t>Эти сплавы широко распространены и обозначаются буквой </a:t>
            </a:r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dirty="0" smtClean="0"/>
              <a:t> и цифрами, которые являются условными номерами сплавов, например </a:t>
            </a:r>
            <a:r>
              <a:rPr lang="ru-RU" b="1" dirty="0" smtClean="0">
                <a:solidFill>
                  <a:srgbClr val="C00000"/>
                </a:solidFill>
              </a:rPr>
              <a:t>Д1, Д6, Д16 </a:t>
            </a:r>
            <a:r>
              <a:rPr lang="ru-RU" dirty="0" smtClean="0"/>
              <a:t>и т.д. Дуралюмины повышенного качества обозначают буквой 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, например </a:t>
            </a:r>
            <a:r>
              <a:rPr lang="ru-RU" b="1" dirty="0" smtClean="0">
                <a:solidFill>
                  <a:srgbClr val="C00000"/>
                </a:solidFill>
              </a:rPr>
              <a:t>Д16А</a:t>
            </a:r>
            <a:r>
              <a:rPr lang="ru-RU" dirty="0" smtClean="0"/>
              <a:t>. Сплавы типа </a:t>
            </a:r>
            <a:r>
              <a:rPr lang="ru-RU" dirty="0" err="1" smtClean="0"/>
              <a:t>дуралюминий</a:t>
            </a:r>
            <a:r>
              <a:rPr lang="ru-RU" dirty="0" smtClean="0"/>
              <a:t> имеют невысокую коррозионную стойкость, поэтому их защищают от коррозии плакированием – нанесением на поверхность защитный слой из чистого алюминия. Из </a:t>
            </a:r>
            <a:r>
              <a:rPr lang="ru-RU" dirty="0" err="1" smtClean="0"/>
              <a:t>дуралюминия</a:t>
            </a:r>
            <a:r>
              <a:rPr lang="ru-RU" dirty="0" smtClean="0"/>
              <a:t> изготавливают элементы самолетов, кузова автомобилей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Силумины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Силумины</a:t>
            </a:r>
            <a:r>
              <a:rPr lang="ru-RU" dirty="0" smtClean="0">
                <a:solidFill>
                  <a:srgbClr val="C00000"/>
                </a:solidFill>
              </a:rPr>
              <a:t> - сплавы на основе алюминия с большим содержанием кремния (</a:t>
            </a:r>
            <a:r>
              <a:rPr lang="ru-RU" b="1" dirty="0" err="1" smtClean="0">
                <a:solidFill>
                  <a:srgbClr val="C00000"/>
                </a:solidFill>
              </a:rPr>
              <a:t>Si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fontAlgn="base"/>
            <a:r>
              <a:rPr lang="ru-RU" b="1" u="sng" dirty="0" smtClean="0"/>
              <a:t>Силумины </a:t>
            </a:r>
            <a:r>
              <a:rPr lang="ru-RU" dirty="0" smtClean="0"/>
              <a:t>маркируются буквами </a:t>
            </a:r>
            <a:r>
              <a:rPr lang="ru-RU" b="1" dirty="0" smtClean="0">
                <a:solidFill>
                  <a:srgbClr val="C00000"/>
                </a:solidFill>
              </a:rPr>
              <a:t>АЛ</a:t>
            </a:r>
            <a:r>
              <a:rPr lang="ru-RU" dirty="0" smtClean="0"/>
              <a:t> и порядковой цифрой, не характеризующей ни состав, ни свойства сплава: </a:t>
            </a:r>
            <a:r>
              <a:rPr lang="ru-RU" b="1" dirty="0" smtClean="0">
                <a:solidFill>
                  <a:srgbClr val="C00000"/>
                </a:solidFill>
              </a:rPr>
              <a:t>АЛ2, АЛ3 </a:t>
            </a:r>
            <a:r>
              <a:rPr lang="ru-RU" dirty="0" smtClean="0"/>
              <a:t>и т.д. Содержание кремния в сплаве в зависимости от марки составляет </a:t>
            </a:r>
            <a:r>
              <a:rPr lang="ru-RU" b="1" dirty="0" smtClean="0"/>
              <a:t>5 –14% </a:t>
            </a:r>
            <a:r>
              <a:rPr lang="ru-RU" dirty="0" smtClean="0"/>
              <a:t>и большинство сплавов являются </a:t>
            </a:r>
            <a:r>
              <a:rPr lang="ru-RU" dirty="0" err="1" smtClean="0"/>
              <a:t>доэвтектическими</a:t>
            </a:r>
            <a:r>
              <a:rPr lang="ru-RU" dirty="0" smtClean="0"/>
              <a:t>, эвтектика содержит </a:t>
            </a:r>
            <a:r>
              <a:rPr lang="ru-RU" b="1" dirty="0" smtClean="0"/>
              <a:t>11,6% </a:t>
            </a:r>
            <a:r>
              <a:rPr lang="ru-RU" b="1" dirty="0" err="1" smtClean="0"/>
              <a:t>Si</a:t>
            </a:r>
            <a:r>
              <a:rPr lang="ru-RU" dirty="0" smtClean="0"/>
              <a:t>. Чем больше в сплаве эвтектики, тем лучше литейные свойства.</a:t>
            </a:r>
          </a:p>
          <a:p>
            <a:pPr fontAlgn="base"/>
            <a:r>
              <a:rPr lang="ru-RU" dirty="0" smtClean="0"/>
              <a:t>Свойства силуминов зависят от химического состава, технологии изготовления и термообработки. Так, добавление </a:t>
            </a:r>
            <a:r>
              <a:rPr lang="ru-RU" b="1" dirty="0" err="1" smtClean="0"/>
              <a:t>Мg</a:t>
            </a:r>
            <a:r>
              <a:rPr lang="ru-RU" b="1" dirty="0" smtClean="0"/>
              <a:t>, </a:t>
            </a:r>
            <a:r>
              <a:rPr lang="ru-RU" b="1" dirty="0" err="1" smtClean="0"/>
              <a:t>Сu</a:t>
            </a:r>
            <a:r>
              <a:rPr lang="ru-RU" b="1" dirty="0" smtClean="0"/>
              <a:t>, </a:t>
            </a:r>
            <a:r>
              <a:rPr lang="ru-RU" b="1" dirty="0" err="1" smtClean="0"/>
              <a:t>Мn</a:t>
            </a:r>
            <a:r>
              <a:rPr lang="ru-RU" b="1" dirty="0" smtClean="0"/>
              <a:t>, </a:t>
            </a:r>
            <a:r>
              <a:rPr lang="ru-RU" b="1" dirty="0" err="1" smtClean="0"/>
              <a:t>Ti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повышают твердость и прочность</a:t>
            </a:r>
            <a:r>
              <a:rPr lang="ru-RU" dirty="0" smtClean="0"/>
              <a:t>, модифицированные смесью </a:t>
            </a:r>
            <a:r>
              <a:rPr lang="ru-RU" dirty="0" err="1" smtClean="0"/>
              <a:t>NaCl</a:t>
            </a:r>
            <a:r>
              <a:rPr lang="ru-RU" dirty="0" smtClean="0"/>
              <a:t> и </a:t>
            </a:r>
            <a:r>
              <a:rPr lang="ru-RU" dirty="0" err="1" smtClean="0"/>
              <a:t>NaF</a:t>
            </a:r>
            <a:r>
              <a:rPr lang="ru-RU" dirty="0" smtClean="0"/>
              <a:t> (1/3NaCl + 2/3NaF, 2 – 3% от массы отливки) обеспечивает мелкозернистую структуру и повышение на 30 –50% прочности и в 3 – 10 раз пластичности.</a:t>
            </a:r>
          </a:p>
          <a:p>
            <a:pPr fontAlgn="base"/>
            <a:r>
              <a:rPr lang="ru-RU" dirty="0" smtClean="0"/>
              <a:t>Из силуминов изготавливают литые детали приборов, фасонное литье, корпуса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1714480" y="2714620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643182"/>
            <a:ext cx="642942" cy="857256"/>
          </a:xfrm>
          <a:prstGeom prst="downArrow">
            <a:avLst>
              <a:gd name="adj1" fmla="val 432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3500438"/>
            <a:ext cx="2571768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Спеченные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3500438"/>
            <a:ext cx="2428892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Деформируемые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501008"/>
            <a:ext cx="2428892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Литейные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000892" y="2786058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1285860"/>
            <a:ext cx="6000792" cy="1271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технологическим свойствам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2643182"/>
            <a:ext cx="642942" cy="857256"/>
          </a:xfrm>
          <a:prstGeom prst="downArrow">
            <a:avLst>
              <a:gd name="adj1" fmla="val 432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58016" y="2643182"/>
            <a:ext cx="642942" cy="857256"/>
          </a:xfrm>
          <a:prstGeom prst="downArrow">
            <a:avLst>
              <a:gd name="adj1" fmla="val 432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428604"/>
            <a:ext cx="9144000" cy="841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Спеченные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сплавы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285860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88640"/>
            <a:ext cx="8740080" cy="640871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Спеченные алюминиевые сплавы</a:t>
            </a:r>
            <a:r>
              <a:rPr lang="ru-RU" dirty="0" smtClean="0"/>
              <a:t> подразделяют на </a:t>
            </a:r>
            <a:r>
              <a:rPr lang="ru-RU" dirty="0" smtClean="0">
                <a:solidFill>
                  <a:srgbClr val="C00000"/>
                </a:solidFill>
              </a:rPr>
              <a:t>САП</a:t>
            </a:r>
            <a:r>
              <a:rPr lang="ru-RU" dirty="0" smtClean="0"/>
              <a:t> – спеченные алюминиевые порошки и </a:t>
            </a:r>
            <a:r>
              <a:rPr lang="ru-RU" dirty="0" smtClean="0">
                <a:solidFill>
                  <a:srgbClr val="C00000"/>
                </a:solidFill>
              </a:rPr>
              <a:t>САС</a:t>
            </a:r>
            <a:r>
              <a:rPr lang="ru-RU" dirty="0" smtClean="0"/>
              <a:t> – спеченные алюминиевые сплавы.</a:t>
            </a:r>
          </a:p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САП</a:t>
            </a:r>
            <a:r>
              <a:rPr lang="ru-RU" dirty="0" smtClean="0"/>
              <a:t> - сплавы, состоящие из </a:t>
            </a:r>
            <a:r>
              <a:rPr lang="ru-RU" b="1" dirty="0" err="1" smtClean="0">
                <a:solidFill>
                  <a:srgbClr val="C00000"/>
                </a:solidFill>
              </a:rPr>
              <a:t>Al</a:t>
            </a:r>
            <a:r>
              <a:rPr lang="ru-RU" dirty="0" smtClean="0"/>
              <a:t> и 20-22% </a:t>
            </a:r>
            <a:r>
              <a:rPr lang="ru-RU" b="1" dirty="0" smtClean="0">
                <a:solidFill>
                  <a:srgbClr val="C00000"/>
                </a:solidFill>
              </a:rPr>
              <a:t>Al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O</a:t>
            </a:r>
            <a:r>
              <a:rPr lang="ru-RU" b="1" baseline="-25000" dirty="0" smtClean="0">
                <a:solidFill>
                  <a:srgbClr val="C00000"/>
                </a:solidFill>
              </a:rPr>
              <a:t>3 </a:t>
            </a:r>
          </a:p>
          <a:p>
            <a:pPr fontAlgn="base"/>
            <a:r>
              <a:rPr lang="ru-RU" b="1" dirty="0" smtClean="0"/>
              <a:t>Технология получения деформируемых жаропрочных материалов САП заключается в следующем</a:t>
            </a:r>
            <a:r>
              <a:rPr lang="ru-RU" dirty="0" smtClean="0"/>
              <a:t>. Технически чистый алюминий превращается в пудру, частицы которой имеют толщину около 1 мкм и двухфазную структуру: на поверхности пленка 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, а внутри </a:t>
            </a:r>
            <a:r>
              <a:rPr lang="ru-RU" dirty="0" err="1" smtClean="0"/>
              <a:t>Аl</a:t>
            </a:r>
            <a:r>
              <a:rPr lang="ru-RU" dirty="0" smtClean="0"/>
              <a:t>. Чем мельче частицы, тем больше их поверхность и тем выше содержание.</a:t>
            </a:r>
          </a:p>
          <a:p>
            <a:pPr fontAlgn="base"/>
            <a:r>
              <a:rPr lang="ru-RU" dirty="0" smtClean="0"/>
              <a:t>Полученные порошки брикетируют и спекают при 590 – 620°С. В настоящее время получают четыре марки сплавов: САП – 1, САП – 2, САП – 3, САП – 4, где цифра – номер сплава, рост которой показывает пропорциональное увеличение доли 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 от 6 – 9% (САП – 1) до 18 – 22% (САП – 4). Из спеченных заготовок с помощью горячей или холодной деформации получают лопатки компрессоров, трубы и т. д.</a:t>
            </a:r>
          </a:p>
          <a:p>
            <a:pPr fontAlgn="base"/>
            <a:r>
              <a:rPr lang="ru-RU" dirty="0" smtClean="0"/>
              <a:t>Физические свойства САП близки к свойствам чистого алюминия, но они имеют повышенную жаропрочность и могут длительное время работать при температурах 350 –500°С, а кратковременно и при более высоких температурах. С увеличением содержания 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 жаропрочность САП увеличивается.</a:t>
            </a:r>
          </a:p>
          <a:p>
            <a:pPr fontAlgn="base"/>
            <a:r>
              <a:rPr lang="ru-RU" dirty="0" smtClean="0"/>
              <a:t>Эти сплавы находят применение в </a:t>
            </a:r>
            <a:r>
              <a:rPr lang="ru-RU" dirty="0" err="1" smtClean="0"/>
              <a:t>самолето</a:t>
            </a:r>
            <a:r>
              <a:rPr lang="ru-RU" dirty="0" smtClean="0"/>
              <a:t>-  и судостроении, в атомных реакторах и в химической промышленности и т. д. Из них делают детали реактивных двигателей.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3100" b="1" dirty="0" smtClean="0"/>
              <a:t>Сплавы САС получают так же, как и сплавы САП</a:t>
            </a:r>
            <a:r>
              <a:rPr lang="ru-RU" sz="3100" dirty="0" smtClean="0"/>
              <a:t>. Отличие в составе порошков. Для сплавов САС используют смесь порошка алюминия или алюминиевого сплава с порошками легирующих элементов (</a:t>
            </a:r>
            <a:r>
              <a:rPr lang="ru-RU" sz="3100" dirty="0" err="1" smtClean="0"/>
              <a:t>Fe</a:t>
            </a:r>
            <a:r>
              <a:rPr lang="ru-RU" sz="3100" dirty="0" smtClean="0"/>
              <a:t>, </a:t>
            </a:r>
            <a:r>
              <a:rPr lang="ru-RU" sz="3100" dirty="0" err="1" smtClean="0"/>
              <a:t>Cr</a:t>
            </a:r>
            <a:r>
              <a:rPr lang="ru-RU" sz="3100" dirty="0" smtClean="0"/>
              <a:t>, </a:t>
            </a:r>
            <a:r>
              <a:rPr lang="ru-RU" sz="3100" dirty="0" err="1" smtClean="0"/>
              <a:t>Ni</a:t>
            </a:r>
            <a:r>
              <a:rPr lang="ru-RU" sz="3100" dirty="0" smtClean="0"/>
              <a:t> и др.). При изготовлении САС стремятся получить минимальное количество Al</a:t>
            </a:r>
            <a:r>
              <a:rPr lang="ru-RU" sz="3100" baseline="-25000" dirty="0" smtClean="0"/>
              <a:t>2</a:t>
            </a:r>
            <a:r>
              <a:rPr lang="ru-RU" sz="3100" dirty="0" smtClean="0"/>
              <a:t>O</a:t>
            </a:r>
            <a:r>
              <a:rPr lang="ru-RU" sz="3100" baseline="-25000" dirty="0" smtClean="0"/>
              <a:t>3</a:t>
            </a:r>
            <a:r>
              <a:rPr lang="ru-RU" sz="3100" dirty="0" smtClean="0"/>
              <a:t>. Изделия из САС получают теми же методами, что и из сплавов САП.</a:t>
            </a:r>
          </a:p>
          <a:p>
            <a:pPr fontAlgn="base"/>
            <a:r>
              <a:rPr lang="ru-RU" sz="3100" dirty="0" smtClean="0"/>
              <a:t>Сплавы САС характеризуются высокой твердостью 120НВ и прочностью </a:t>
            </a:r>
            <a:r>
              <a:rPr lang="ru-RU" sz="3100" dirty="0" err="1" smtClean="0"/>
              <a:t>σ</a:t>
            </a:r>
            <a:r>
              <a:rPr lang="ru-RU" sz="3100" baseline="-25000" dirty="0" err="1" smtClean="0"/>
              <a:t>В</a:t>
            </a:r>
            <a:r>
              <a:rPr lang="ru-RU" sz="3100" dirty="0" smtClean="0"/>
              <a:t> = 2600 кг/см</a:t>
            </a:r>
            <a:r>
              <a:rPr lang="ru-RU" sz="3100" baseline="30000" dirty="0" smtClean="0"/>
              <a:t>2</a:t>
            </a:r>
            <a:r>
              <a:rPr lang="ru-RU" sz="3100" dirty="0" smtClean="0"/>
              <a:t> (260 МПа) при комнатной температуре, но с повышением температуры прочность падает. Их используют до 350 – 400°С.</a:t>
            </a:r>
          </a:p>
          <a:p>
            <a:pPr fontAlgn="base"/>
            <a:r>
              <a:rPr lang="ru-RU" sz="3100" dirty="0" smtClean="0"/>
              <a:t>САС можно получить с особыми физическими свойствами, подбирая соответствующий комплекс легирующих элементов. Они могут заменять даже сталь.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428604"/>
            <a:ext cx="9144000" cy="841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Деформируемые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сплавы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285860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Деформируемые сплавы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Деформируемые сплавы - это сплавы, которые подвергают горячей и холодной обработке давлением - прокатке, прессованию, ковке или штамповке, волочению, В результате пластической деформации из них получают различные круглые, плоские, полые полуфабрикаты: листы, ленты, прутки, плиты, профили, поковки, трубы, штамповки, проволоку, К деформируемым сплавам от­носятся также сплавы для сварки,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Деформируемые сплавы, полученные на основе первичного алюминия, поставляются в виде заготовок и полуфабрикатов, приготовленные на основе вторичного алюминия - в виде </a:t>
            </a:r>
            <a:r>
              <a:rPr lang="ru-RU" dirty="0" err="1" smtClean="0"/>
              <a:t>чушек</a:t>
            </a:r>
            <a:r>
              <a:rPr lang="ru-RU" dirty="0" smtClean="0"/>
              <a:t>, По­следние могут быть использованы для </a:t>
            </a:r>
            <a:r>
              <a:rPr lang="ru-RU" dirty="0" err="1" smtClean="0"/>
              <a:t>подшихтовки</a:t>
            </a:r>
            <a:r>
              <a:rPr lang="ru-RU" dirty="0" smtClean="0"/>
              <a:t> при производстве полуфабрикатов из алюминиевых сплавов,</a:t>
            </a:r>
          </a:p>
          <a:p>
            <a:r>
              <a:rPr lang="ru-RU" dirty="0" smtClean="0"/>
              <a:t>Деформируемые сплавы составляют основной объем производства алюминиевых сплавов (до 80%),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740080" cy="640871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600" dirty="0" smtClean="0"/>
              <a:t>Деформируемые сплавы, не упрочняемые термической обработкой содержат марганец или магний. Сплав алюминия </a:t>
            </a:r>
            <a:r>
              <a:rPr lang="ru-RU" sz="3600" dirty="0" smtClean="0">
                <a:solidFill>
                  <a:srgbClr val="C00000"/>
                </a:solidFill>
              </a:rPr>
              <a:t>с марганцем </a:t>
            </a:r>
            <a:r>
              <a:rPr lang="ru-RU" sz="3600" dirty="0" smtClean="0"/>
              <a:t>обозначают </a:t>
            </a:r>
            <a:r>
              <a:rPr lang="ru-RU" sz="3600" b="1" dirty="0" smtClean="0">
                <a:solidFill>
                  <a:srgbClr val="C00000"/>
                </a:solidFill>
              </a:rPr>
              <a:t>АМц</a:t>
            </a:r>
            <a:r>
              <a:rPr lang="ru-RU" sz="3600" dirty="0" smtClean="0"/>
              <a:t> (до </a:t>
            </a:r>
            <a:r>
              <a:rPr lang="ru-RU" sz="3600" dirty="0" smtClean="0">
                <a:solidFill>
                  <a:srgbClr val="C00000"/>
                </a:solidFill>
              </a:rPr>
              <a:t>1,6% </a:t>
            </a:r>
            <a:r>
              <a:rPr lang="ru-RU" sz="3600" dirty="0" err="1" smtClean="0">
                <a:solidFill>
                  <a:srgbClr val="C00000"/>
                </a:solidFill>
              </a:rPr>
              <a:t>Мn</a:t>
            </a:r>
            <a:r>
              <a:rPr lang="ru-RU" sz="3600" dirty="0" smtClean="0"/>
              <a:t>) , а сплавы алюминия с </a:t>
            </a:r>
            <a:r>
              <a:rPr lang="ru-RU" sz="3600" dirty="0" smtClean="0">
                <a:solidFill>
                  <a:srgbClr val="C00000"/>
                </a:solidFill>
              </a:rPr>
              <a:t>магнием </a:t>
            </a:r>
            <a:r>
              <a:rPr lang="ru-RU" sz="3600" b="1" dirty="0" smtClean="0">
                <a:solidFill>
                  <a:srgbClr val="C00000"/>
                </a:solidFill>
              </a:rPr>
              <a:t>АМг </a:t>
            </a:r>
            <a:r>
              <a:rPr lang="ru-RU" sz="3600" b="1" dirty="0" smtClean="0"/>
              <a:t>(</a:t>
            </a:r>
            <a:r>
              <a:rPr lang="ru-RU" sz="3600" dirty="0" smtClean="0"/>
              <a:t>до </a:t>
            </a:r>
            <a:r>
              <a:rPr lang="ru-RU" sz="3600" dirty="0" smtClean="0">
                <a:solidFill>
                  <a:srgbClr val="C00000"/>
                </a:solidFill>
              </a:rPr>
              <a:t>0,8% </a:t>
            </a:r>
            <a:r>
              <a:rPr lang="ru-RU" sz="3600" dirty="0" err="1" smtClean="0">
                <a:solidFill>
                  <a:srgbClr val="C00000"/>
                </a:solidFill>
              </a:rPr>
              <a:t>Мn</a:t>
            </a:r>
            <a:r>
              <a:rPr lang="ru-RU" sz="3600" dirty="0" smtClean="0">
                <a:solidFill>
                  <a:srgbClr val="C00000"/>
                </a:solidFill>
              </a:rPr>
              <a:t> и 5,8% </a:t>
            </a:r>
            <a:r>
              <a:rPr lang="ru-RU" sz="3600" dirty="0" err="1" smtClean="0">
                <a:solidFill>
                  <a:srgbClr val="C00000"/>
                </a:solidFill>
              </a:rPr>
              <a:t>Мg</a:t>
            </a:r>
            <a:r>
              <a:rPr lang="ru-RU" sz="3600" dirty="0" smtClean="0"/>
              <a:t>) при этом среднее содержание магния в процентах дополнительно обозначают цифрами </a:t>
            </a:r>
            <a:r>
              <a:rPr lang="ru-RU" sz="3600" b="1" dirty="0" smtClean="0">
                <a:solidFill>
                  <a:srgbClr val="C00000"/>
                </a:solidFill>
              </a:rPr>
              <a:t>АМг3, АМг6</a:t>
            </a:r>
            <a:r>
              <a:rPr lang="ru-RU" sz="3600" dirty="0" smtClean="0"/>
              <a:t>.</a:t>
            </a:r>
          </a:p>
          <a:p>
            <a:pPr fontAlgn="base"/>
            <a:r>
              <a:rPr lang="ru-RU" sz="3600" dirty="0" smtClean="0"/>
              <a:t>Магний эффективно действует как </a:t>
            </a:r>
            <a:r>
              <a:rPr lang="ru-RU" sz="3600" dirty="0" err="1" smtClean="0"/>
              <a:t>упрочнитель</a:t>
            </a:r>
            <a:r>
              <a:rPr lang="ru-RU" sz="3600" dirty="0" smtClean="0"/>
              <a:t>: прочность </a:t>
            </a:r>
            <a:r>
              <a:rPr lang="ru-RU" sz="3600" b="1" dirty="0" smtClean="0">
                <a:solidFill>
                  <a:srgbClr val="C00000"/>
                </a:solidFill>
              </a:rPr>
              <a:t>АМг6</a:t>
            </a:r>
            <a:r>
              <a:rPr lang="ru-RU" sz="3600" b="1" dirty="0" smtClean="0"/>
              <a:t> </a:t>
            </a:r>
            <a:r>
              <a:rPr lang="ru-RU" sz="3600" dirty="0" smtClean="0"/>
              <a:t>в </a:t>
            </a:r>
            <a:r>
              <a:rPr lang="ru-RU" sz="3600" b="1" dirty="0" smtClean="0"/>
              <a:t>3 раза больше чем алюминия</a:t>
            </a:r>
            <a:r>
              <a:rPr lang="ru-RU" sz="3600" dirty="0" smtClean="0"/>
              <a:t>. Марганец не только упрочняет сплав, но и повышает коррозионную стойкость сплава.</a:t>
            </a:r>
          </a:p>
          <a:p>
            <a:pPr fontAlgn="base"/>
            <a:r>
              <a:rPr lang="ru-RU" sz="3600" dirty="0" smtClean="0"/>
              <a:t>Прочность сплавов АМг и АМц можно повысить только пластической деформацией в холодном состоянии. Чем больше степень деформации, тем значительно возрастает прочность и понижается пластичность. </a:t>
            </a:r>
            <a:r>
              <a:rPr lang="ru-RU" sz="3600" b="1" u="sng" dirty="0" smtClean="0"/>
              <a:t>Степень нагартованности </a:t>
            </a:r>
            <a:r>
              <a:rPr lang="ru-RU" sz="3600" dirty="0" smtClean="0"/>
              <a:t>отмечают буквами </a:t>
            </a:r>
            <a:r>
              <a:rPr lang="ru-RU" sz="3600" dirty="0" smtClean="0">
                <a:solidFill>
                  <a:srgbClr val="C00000"/>
                </a:solidFill>
              </a:rPr>
              <a:t>П</a:t>
            </a:r>
            <a:r>
              <a:rPr lang="ru-RU" sz="3600" dirty="0" smtClean="0"/>
              <a:t> – полунагартованные, </a:t>
            </a:r>
            <a:r>
              <a:rPr lang="ru-RU" sz="3600" dirty="0" smtClean="0">
                <a:solidFill>
                  <a:srgbClr val="C00000"/>
                </a:solidFill>
              </a:rPr>
              <a:t>Н</a:t>
            </a:r>
            <a:r>
              <a:rPr lang="ru-RU" sz="3600" dirty="0" smtClean="0"/>
              <a:t> – </a:t>
            </a:r>
            <a:r>
              <a:rPr lang="ru-RU" sz="3600" dirty="0" err="1" smtClean="0"/>
              <a:t>нагартованные</a:t>
            </a:r>
            <a:r>
              <a:rPr lang="ru-RU" sz="3600" dirty="0" smtClean="0"/>
              <a:t> и </a:t>
            </a:r>
            <a:r>
              <a:rPr lang="ru-RU" sz="3600" dirty="0" smtClean="0">
                <a:solidFill>
                  <a:srgbClr val="C00000"/>
                </a:solidFill>
              </a:rPr>
              <a:t>М</a:t>
            </a:r>
            <a:r>
              <a:rPr lang="ru-RU" sz="3600" dirty="0" smtClean="0"/>
              <a:t> – отожженные (мягкие), например </a:t>
            </a:r>
            <a:r>
              <a:rPr lang="ru-RU" sz="3600" b="1" dirty="0" smtClean="0">
                <a:solidFill>
                  <a:srgbClr val="C00000"/>
                </a:solidFill>
              </a:rPr>
              <a:t>АМг3П, АМг3Н, АМг3М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pPr fontAlgn="base"/>
            <a:r>
              <a:rPr lang="ru-RU" sz="3600" dirty="0" smtClean="0"/>
              <a:t>Из этих сплавов изготавливают сварные и клепаные конструкции для работы в агрессивных средах – топливо, азотная кислота, трубопроводы, перегородки и палубные надстройки, мачты судов и т.д.</a:t>
            </a:r>
          </a:p>
          <a:p>
            <a:pPr fontAlgn="base"/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Алюминий и его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524056" cy="53285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Алюминий(лат.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Aluminium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, от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alumen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- квасцы) - химический элемент III гр.</a:t>
            </a:r>
            <a:r>
              <a:rPr lang="ru-RU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Серебристо-белый металл, легкий, пластичный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, с высокой электропроводностью,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</a:t>
            </a:r>
            <a:r>
              <a:rPr lang="ru-RU" b="1" baseline="-2500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пл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 = 660 С. Химически активен (на воздухе покрывается защитной оксидной пленкой). Алюминий имеет решётку гранецентрированного куба, устойчив при температурах от -269 С до точки плавления (660 С).</a:t>
            </a: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Сплав прочнее стали</a:t>
            </a:r>
            <a:endParaRPr lang="ru-RU" dirty="0"/>
          </a:p>
        </p:txBody>
      </p:sp>
      <p:pic>
        <p:nvPicPr>
          <p:cNvPr id="4" name="Содержимое 3" descr="схематическое изображение структуры сплав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70080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771800" y="1268760"/>
            <a:ext cx="6219800" cy="410445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Группа исследователей из нескольких университетов Австралии, России и США сумела создать алюминиевый сплав, который, сохраняя присущую алюминию лёгкость, выдерживает нагрузку как высокопрочная сталь. 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За основу авторы опыта взяли «</a:t>
            </a:r>
            <a:r>
              <a:rPr lang="ru-RU" sz="2900" dirty="0" err="1" smtClean="0">
                <a:solidFill>
                  <a:schemeClr val="tx1"/>
                </a:solidFill>
              </a:rPr>
              <a:t>авиакосмический</a:t>
            </a:r>
            <a:r>
              <a:rPr lang="ru-RU" sz="2900" dirty="0" smtClean="0">
                <a:solidFill>
                  <a:schemeClr val="tx1"/>
                </a:solidFill>
              </a:rPr>
              <a:t>» алюминиевый сплав марки 7075, содержащий магний, цинк и ряд других добавок. Тонкий </a:t>
            </a:r>
            <a:r>
              <a:rPr lang="ru-RU" sz="2900" u="sng" dirty="0" smtClean="0">
                <a:solidFill>
                  <a:schemeClr val="tx1"/>
                </a:solidFill>
                <a:hlinkClick r:id="rId3"/>
              </a:rPr>
              <a:t>диск</a:t>
            </a:r>
            <a:r>
              <a:rPr lang="ru-RU" sz="2900" dirty="0" smtClean="0">
                <a:solidFill>
                  <a:schemeClr val="tx1"/>
                </a:solidFill>
              </a:rPr>
              <a:t> из такого материала физики подвергли скручиванию при давлении около 60 тысяч атмосфер (</a:t>
            </a:r>
            <a:r>
              <a:rPr lang="ru-RU" sz="2900" dirty="0" err="1" smtClean="0">
                <a:solidFill>
                  <a:schemeClr val="tx1"/>
                </a:solidFill>
              </a:rPr>
              <a:t>high-pressure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torsion</a:t>
            </a:r>
            <a:r>
              <a:rPr lang="ru-RU" sz="29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Далее учёные оставили образец на месяц при комнатной температуре, для естественного старения. Измерив предел текучести, исследователи получили значение около одного </a:t>
            </a:r>
            <a:r>
              <a:rPr lang="ru-RU" sz="2900" b="1" dirty="0" err="1" smtClean="0">
                <a:solidFill>
                  <a:schemeClr val="tx1"/>
                </a:solidFill>
              </a:rPr>
              <a:t>гигапаскаля</a:t>
            </a:r>
            <a:r>
              <a:rPr lang="ru-RU" sz="2900" dirty="0" smtClean="0">
                <a:solidFill>
                  <a:schemeClr val="tx1"/>
                </a:solidFill>
              </a:rPr>
              <a:t>, что близко к показателям высокопрочных сталей и даже превышает соответствующий параметр для некоторых марок.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9715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Зёрна алюминия в нем хорошо подогнаны друг к другу, при этом добавки в сплав играют роль цемента в кирпичной кладке Физики считают, что такой сплав пригодится там, где необходимо сочетание низкого веса с очень высокой прочностью: в пластинах для бронежилетов, небольших, но ответственных деталях машин или в медицинских имплантатах.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конце 60-х годов была введена четырехзначная цифровая маркировка, основанная на системе легирования.</a:t>
            </a:r>
          </a:p>
          <a:p>
            <a:r>
              <a:rPr lang="ru-RU" dirty="0" smtClean="0"/>
              <a:t> Первая цифра в этой маркировке обозначает основу сплава.</a:t>
            </a:r>
          </a:p>
          <a:p>
            <a:r>
              <a:rPr lang="ru-RU" dirty="0" smtClean="0"/>
              <a:t> Алюминий и сплав на его основе маркируют цифрой 1, </a:t>
            </a:r>
          </a:p>
          <a:p>
            <a:r>
              <a:rPr lang="ru-RU" dirty="0" smtClean="0"/>
              <a:t>Вторая цифра обозначает основной легирующий компонент или основные легирующие компоненты, </a:t>
            </a:r>
          </a:p>
          <a:p>
            <a:r>
              <a:rPr lang="ru-RU" dirty="0" smtClean="0"/>
              <a:t>Вторая цифра О обозначает различные марки алюминия, спеченные алюминиевые сплавы (САС), различные сорта </a:t>
            </a:r>
            <a:r>
              <a:rPr lang="ru-RU" dirty="0" err="1" smtClean="0"/>
              <a:t>пеноалюминия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Цифрой 1 обозначают сплавы системы </a:t>
            </a:r>
            <a:r>
              <a:rPr lang="ru-RU" dirty="0" err="1" smtClean="0"/>
              <a:t>Al-Cu-Mg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2 - сплавы системы </a:t>
            </a:r>
            <a:r>
              <a:rPr lang="ru-RU" dirty="0" err="1" smtClean="0"/>
              <a:t>Al-Cu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цифрой 3 - сплавы системы </a:t>
            </a:r>
            <a:r>
              <a:rPr lang="ru-RU" dirty="0" err="1" smtClean="0"/>
              <a:t>Ali-Mg-Si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4 - сплавы системы </a:t>
            </a:r>
            <a:r>
              <a:rPr lang="ru-RU" dirty="0" err="1" smtClean="0"/>
              <a:t>Al-Li</a:t>
            </a:r>
            <a:r>
              <a:rPr lang="ru-RU" dirty="0" smtClean="0"/>
              <a:t>, а также сплавы, легированные малорастворимыми компонента­ми, например, переходными металлами (марганцем, хромом, цирконием); </a:t>
            </a:r>
          </a:p>
          <a:p>
            <a:r>
              <a:rPr lang="ru-RU" dirty="0" smtClean="0"/>
              <a:t>сплавы, замаркирован­ные цифрой 5, базируются на системе </a:t>
            </a:r>
            <a:r>
              <a:rPr lang="ru-RU" dirty="0" err="1" smtClean="0"/>
              <a:t>Al-Mg</a:t>
            </a:r>
            <a:r>
              <a:rPr lang="ru-RU" dirty="0" smtClean="0"/>
              <a:t> и называются магналиями;</a:t>
            </a:r>
          </a:p>
          <a:p>
            <a:r>
              <a:rPr lang="ru-RU" dirty="0" smtClean="0"/>
              <a:t>сплавы систем </a:t>
            </a:r>
            <a:r>
              <a:rPr lang="ru-RU" dirty="0" err="1" smtClean="0"/>
              <a:t>Al-Zn-Mg</a:t>
            </a:r>
            <a:r>
              <a:rPr lang="ru-RU" dirty="0" smtClean="0"/>
              <a:t> </a:t>
            </a:r>
            <a:r>
              <a:rPr lang="ru-RU" dirty="0" err="1" smtClean="0"/>
              <a:t>илиAl-Zn-Mg-Cu</a:t>
            </a:r>
            <a:r>
              <a:rPr lang="ru-RU" dirty="0" smtClean="0"/>
              <a:t> обозначаются цифрой 9,</a:t>
            </a:r>
          </a:p>
          <a:p>
            <a:r>
              <a:rPr lang="ru-RU" dirty="0" smtClean="0"/>
              <a:t> Цифры 6,7 и 8 - резервные,</a:t>
            </a:r>
          </a:p>
          <a:p>
            <a:r>
              <a:rPr lang="ru-RU" dirty="0" smtClean="0"/>
              <a:t>Последние две цифры в цифровом обозначении алюминиевого сплава - это его порядковый номер, Последняя цифра несет дополнительную информацию: </a:t>
            </a:r>
            <a:r>
              <a:rPr lang="ru-RU" b="1" u="sng" dirty="0" smtClean="0"/>
              <a:t>сплавы, оканчивающиеся на нечетную цифру - деформируемые; на четную - литейные,</a:t>
            </a:r>
          </a:p>
          <a:p>
            <a:r>
              <a:rPr lang="ru-RU" dirty="0" smtClean="0"/>
              <a:t>Если сплав опытный и не используется в серийном производстве, то перед маркой ставится цифра О (01570; 01970) и маркировка становится пятизначной,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конце 60-х годов была введена четырехзначная цифровая маркировка, основанная на системе легирования.</a:t>
            </a:r>
          </a:p>
          <a:p>
            <a:r>
              <a:rPr lang="ru-RU" dirty="0" smtClean="0"/>
              <a:t> Первая цифра в этой маркировке обозначает основу сплава.</a:t>
            </a:r>
          </a:p>
          <a:p>
            <a:r>
              <a:rPr lang="ru-RU" dirty="0" smtClean="0"/>
              <a:t> Алюминий и сплав на его основе маркируют цифрой 1, </a:t>
            </a:r>
          </a:p>
          <a:p>
            <a:r>
              <a:rPr lang="ru-RU" dirty="0" smtClean="0"/>
              <a:t>Вторая цифра обозначает основной легирующий компонент или основные легирующие компоненты, </a:t>
            </a:r>
          </a:p>
          <a:p>
            <a:r>
              <a:rPr lang="ru-RU" dirty="0" smtClean="0"/>
              <a:t>Вторая цифра О обозначает различные марки алюминия, спеченные алюминиевые сплавы (САС), различные сорта </a:t>
            </a:r>
            <a:r>
              <a:rPr lang="ru-RU" dirty="0" err="1" smtClean="0"/>
              <a:t>пеноалюминия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Цифрой 1 обозначают сплавы системы </a:t>
            </a:r>
            <a:r>
              <a:rPr lang="ru-RU" dirty="0" err="1" smtClean="0"/>
              <a:t>Al-Cu-Mg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2 - сплавы системы </a:t>
            </a:r>
            <a:r>
              <a:rPr lang="ru-RU" dirty="0" err="1" smtClean="0"/>
              <a:t>Al-Cu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цифрой 3 - сплавы системы </a:t>
            </a:r>
            <a:r>
              <a:rPr lang="ru-RU" dirty="0" err="1" smtClean="0"/>
              <a:t>Ali-Mg-Si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4 - сплавы системы </a:t>
            </a:r>
            <a:r>
              <a:rPr lang="ru-RU" dirty="0" err="1" smtClean="0"/>
              <a:t>Al-Li</a:t>
            </a:r>
            <a:r>
              <a:rPr lang="ru-RU" dirty="0" smtClean="0"/>
              <a:t>, а также сплавы, легированные малорастворимыми компонента­ми, например, переходными металлами (марганцем, хромом, цирконием); </a:t>
            </a:r>
          </a:p>
          <a:p>
            <a:r>
              <a:rPr lang="ru-RU" dirty="0" smtClean="0"/>
              <a:t>сплавы, замаркирован­ные цифрой 5, базируются на системе </a:t>
            </a:r>
            <a:r>
              <a:rPr lang="ru-RU" dirty="0" err="1" smtClean="0"/>
              <a:t>Al-Mg</a:t>
            </a:r>
            <a:r>
              <a:rPr lang="ru-RU" dirty="0" smtClean="0"/>
              <a:t> и называются магналиями;</a:t>
            </a:r>
          </a:p>
          <a:p>
            <a:r>
              <a:rPr lang="ru-RU" dirty="0" smtClean="0"/>
              <a:t>сплавы систем </a:t>
            </a:r>
            <a:r>
              <a:rPr lang="ru-RU" dirty="0" err="1" smtClean="0"/>
              <a:t>Al-Zn-Mg</a:t>
            </a:r>
            <a:r>
              <a:rPr lang="ru-RU" dirty="0" smtClean="0"/>
              <a:t> </a:t>
            </a:r>
            <a:r>
              <a:rPr lang="ru-RU" dirty="0" err="1" smtClean="0"/>
              <a:t>илиAl-Zn-Mg-Cu</a:t>
            </a:r>
            <a:r>
              <a:rPr lang="ru-RU" dirty="0" smtClean="0"/>
              <a:t> обозначаются цифрой 9,</a:t>
            </a:r>
          </a:p>
          <a:p>
            <a:r>
              <a:rPr lang="ru-RU" dirty="0" smtClean="0"/>
              <a:t> Цифры 6,7 и 8 - резервные,</a:t>
            </a:r>
          </a:p>
          <a:p>
            <a:r>
              <a:rPr lang="ru-RU" dirty="0" smtClean="0"/>
              <a:t>Последние две цифры в цифровом обозначении алюминиевого сплава - это его порядковый номер, Последняя цифра несет дополнительную информацию: </a:t>
            </a:r>
            <a:r>
              <a:rPr lang="ru-RU" b="1" u="sng" dirty="0" smtClean="0"/>
              <a:t>сплавы, оканчивающиеся на нечетную цифру - деформируемые; на четную - литейные,</a:t>
            </a:r>
          </a:p>
          <a:p>
            <a:r>
              <a:rPr lang="ru-RU" dirty="0" smtClean="0"/>
              <a:t>Если сплав опытный и не используется в серийном производстве, то перед маркой ставится цифра О (01570; 01970) и маркировка становится пятизначной,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начале указывается тип сплава: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</a:t>
            </a:r>
            <a:r>
              <a:rPr lang="ru-RU" dirty="0" smtClean="0"/>
              <a:t> – сплавы типа </a:t>
            </a:r>
            <a:r>
              <a:rPr lang="ru-RU" dirty="0" err="1" smtClean="0"/>
              <a:t>дюралюминов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технический алюминий;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АК</a:t>
            </a:r>
            <a:r>
              <a:rPr lang="ru-RU" dirty="0" smtClean="0"/>
              <a:t> – ковкие алюминиевые сплавы; В – высокопрочные сплавы;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АЛ</a:t>
            </a:r>
            <a:r>
              <a:rPr lang="ru-RU" dirty="0" smtClean="0"/>
              <a:t> – литейные сплавы.</a:t>
            </a:r>
          </a:p>
          <a:p>
            <a:r>
              <a:rPr lang="ru-RU" dirty="0" smtClean="0"/>
              <a:t>Далее указывается условный номер сплава. За условным номером следует обозначение, </a:t>
            </a:r>
            <a:r>
              <a:rPr lang="ru-RU" b="1" dirty="0" smtClean="0"/>
              <a:t>характеризующее состояние сплава: </a:t>
            </a:r>
            <a:r>
              <a:rPr lang="ru-RU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/>
              <a:t> – мягкий (отожженный); </a:t>
            </a:r>
            <a:r>
              <a:rPr lang="ru-RU" b="1" dirty="0" smtClean="0">
                <a:solidFill>
                  <a:srgbClr val="C00000"/>
                </a:solidFill>
              </a:rPr>
              <a:t>Т</a:t>
            </a:r>
            <a:r>
              <a:rPr lang="ru-RU" b="1" dirty="0" smtClean="0"/>
              <a:t> </a:t>
            </a:r>
            <a:r>
              <a:rPr lang="ru-RU" dirty="0" smtClean="0"/>
              <a:t>– термически обработанный (закалка плюс старение); </a:t>
            </a:r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нагартованный</a:t>
            </a:r>
            <a:r>
              <a:rPr lang="ru-RU" dirty="0" smtClean="0"/>
              <a:t>; </a:t>
            </a:r>
            <a:r>
              <a:rPr lang="ru-RU" b="1" dirty="0" smtClean="0">
                <a:solidFill>
                  <a:srgbClr val="C00000"/>
                </a:solidFill>
              </a:rPr>
              <a:t>П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полунагартованный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конце 60-х годов была введена четырехзначная цифровая маркировка, основанная на системе легирования.</a:t>
            </a:r>
          </a:p>
          <a:p>
            <a:r>
              <a:rPr lang="ru-RU" dirty="0" smtClean="0"/>
              <a:t> Первая цифра в этой маркировке обозначает основу сплава.</a:t>
            </a:r>
          </a:p>
          <a:p>
            <a:r>
              <a:rPr lang="ru-RU" dirty="0" smtClean="0"/>
              <a:t> Алюминий и сплав на его основе маркируют цифрой 1, </a:t>
            </a:r>
          </a:p>
          <a:p>
            <a:r>
              <a:rPr lang="ru-RU" dirty="0" smtClean="0"/>
              <a:t>Вторая цифра обозначает основной легирующий компонент или основные легирующие компоненты, </a:t>
            </a:r>
          </a:p>
          <a:p>
            <a:r>
              <a:rPr lang="ru-RU" dirty="0" smtClean="0"/>
              <a:t>Вторая цифра О обозначает различные марки алюминия, спеченные алюминиевые сплавы (САС), различные сорта </a:t>
            </a:r>
            <a:r>
              <a:rPr lang="ru-RU" dirty="0" err="1" smtClean="0"/>
              <a:t>пеноалюминия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Цифрой 1 обозначают сплавы системы </a:t>
            </a:r>
            <a:r>
              <a:rPr lang="ru-RU" dirty="0" err="1" smtClean="0"/>
              <a:t>Al-Cu-Mg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2 - сплавы системы </a:t>
            </a:r>
            <a:r>
              <a:rPr lang="ru-RU" dirty="0" err="1" smtClean="0"/>
              <a:t>Al-Cu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цифрой 3 - сплавы системы </a:t>
            </a:r>
            <a:r>
              <a:rPr lang="ru-RU" dirty="0" err="1" smtClean="0"/>
              <a:t>Ali-Mg-Si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цифрой 4 - сплавы системы </a:t>
            </a:r>
            <a:r>
              <a:rPr lang="ru-RU" dirty="0" err="1" smtClean="0"/>
              <a:t>Al-Li</a:t>
            </a:r>
            <a:r>
              <a:rPr lang="ru-RU" dirty="0" smtClean="0"/>
              <a:t>, а также сплавы, легированные малорастворимыми компонента­ми, например, переходными металлами (марганцем, хромом, цирконием); </a:t>
            </a:r>
          </a:p>
          <a:p>
            <a:r>
              <a:rPr lang="ru-RU" dirty="0" smtClean="0"/>
              <a:t>сплавы, замаркирован­ные цифрой 5, базируются на системе </a:t>
            </a:r>
            <a:r>
              <a:rPr lang="ru-RU" dirty="0" err="1" smtClean="0"/>
              <a:t>Al-Mg</a:t>
            </a:r>
            <a:r>
              <a:rPr lang="ru-RU" dirty="0" smtClean="0"/>
              <a:t> и называются магналиями;</a:t>
            </a:r>
          </a:p>
          <a:p>
            <a:r>
              <a:rPr lang="ru-RU" dirty="0" smtClean="0"/>
              <a:t>сплавы систем </a:t>
            </a:r>
            <a:r>
              <a:rPr lang="ru-RU" dirty="0" err="1" smtClean="0"/>
              <a:t>Al-Zn-Mg</a:t>
            </a:r>
            <a:r>
              <a:rPr lang="ru-RU" dirty="0" smtClean="0"/>
              <a:t> </a:t>
            </a:r>
            <a:r>
              <a:rPr lang="ru-RU" dirty="0" err="1" smtClean="0"/>
              <a:t>илиAl-Zn-Mg-Cu</a:t>
            </a:r>
            <a:r>
              <a:rPr lang="ru-RU" dirty="0" smtClean="0"/>
              <a:t> обозначаются цифрой 9,</a:t>
            </a:r>
          </a:p>
          <a:p>
            <a:r>
              <a:rPr lang="ru-RU" dirty="0" smtClean="0"/>
              <a:t> Цифры 6,7 и 8 - резервные,</a:t>
            </a:r>
          </a:p>
          <a:p>
            <a:r>
              <a:rPr lang="ru-RU" dirty="0" smtClean="0"/>
              <a:t>Последние две цифры в цифровом обозначении алюминиевого сплава - это его порядковый номер, Последняя цифра несет дополнительную информацию: </a:t>
            </a:r>
            <a:r>
              <a:rPr lang="ru-RU" b="1" u="sng" dirty="0" smtClean="0"/>
              <a:t>сплавы, оканчивающиеся на нечетную цифру - деформируемые; на четную - литейные,</a:t>
            </a:r>
          </a:p>
          <a:p>
            <a:r>
              <a:rPr lang="ru-RU" dirty="0" smtClean="0"/>
              <a:t>Если сплав опытный и не используется в серийном производстве, то перед маркой ставится цифра О (01570; 01970) и маркировка становится пятизначной,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Сводный перечень марок алюминиевых деформируемых сплавов по </a:t>
            </a:r>
            <a:r>
              <a:rPr lang="ru-RU" b="1" dirty="0" err="1" smtClean="0"/>
              <a:t>ГОСТу</a:t>
            </a:r>
            <a:r>
              <a:rPr lang="ru-RU" b="1" dirty="0" smtClean="0"/>
              <a:t>, </a:t>
            </a:r>
            <a:r>
              <a:rPr lang="ru-RU" b="1" dirty="0" err="1" smtClean="0"/>
              <a:t>ОСТам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/>
              <a:t>Алюминий:</a:t>
            </a:r>
            <a:endParaRPr lang="ru-RU" dirty="0" smtClean="0"/>
          </a:p>
          <a:p>
            <a:r>
              <a:rPr lang="ru-RU" dirty="0" err="1" smtClean="0"/>
              <a:t>АДоч</a:t>
            </a:r>
            <a:r>
              <a:rPr lang="ru-RU" dirty="0" smtClean="0"/>
              <a:t>, </a:t>
            </a:r>
            <a:r>
              <a:rPr lang="ru-RU" dirty="0" err="1" smtClean="0"/>
              <a:t>АДч</a:t>
            </a:r>
            <a:r>
              <a:rPr lang="ru-RU" dirty="0" smtClean="0"/>
              <a:t>, АД000, АД00 (1010), АДС, АД (1015)</a:t>
            </a:r>
          </a:p>
          <a:p>
            <a:r>
              <a:rPr lang="ru-RU" b="1" u="sng" dirty="0" smtClean="0"/>
              <a:t>Сплав системы </a:t>
            </a:r>
            <a:r>
              <a:rPr lang="en-US" b="1" u="sng" dirty="0" smtClean="0"/>
              <a:t>Al-Cu-Mg:</a:t>
            </a:r>
            <a:endParaRPr lang="en-US" dirty="0" smtClean="0"/>
          </a:p>
          <a:p>
            <a:r>
              <a:rPr lang="ru-RU" dirty="0" smtClean="0"/>
              <a:t>Д1 (1100), В65 (1165), Д16 (1160), Д18 (1180), АК4 (1140), АК4-1 (1141), АК6 (1360), АК8 (1380)</a:t>
            </a:r>
          </a:p>
          <a:p>
            <a:r>
              <a:rPr lang="ru-RU" b="1" u="sng" dirty="0" smtClean="0"/>
              <a:t>Сплавы системы </a:t>
            </a:r>
            <a:r>
              <a:rPr lang="en-US" b="1" u="sng" dirty="0" smtClean="0"/>
              <a:t>Al-</a:t>
            </a:r>
            <a:r>
              <a:rPr lang="en-US" b="1" u="sng" dirty="0" err="1" smtClean="0"/>
              <a:t>Mn</a:t>
            </a:r>
            <a:r>
              <a:rPr lang="en-US" b="1" u="sng" dirty="0" smtClean="0"/>
              <a:t>:</a:t>
            </a:r>
            <a:endParaRPr lang="en-US" dirty="0" smtClean="0"/>
          </a:p>
          <a:p>
            <a:r>
              <a:rPr lang="ru-RU" dirty="0" smtClean="0"/>
              <a:t>ММ (1403), </a:t>
            </a:r>
            <a:r>
              <a:rPr lang="ru-RU" dirty="0" err="1" smtClean="0"/>
              <a:t>АМцС</a:t>
            </a:r>
            <a:r>
              <a:rPr lang="ru-RU" dirty="0" smtClean="0"/>
              <a:t> (1401), АМц (1400), Д12</a:t>
            </a:r>
          </a:p>
          <a:p>
            <a:r>
              <a:rPr lang="ru-RU" b="1" u="sng" dirty="0" smtClean="0"/>
              <a:t>Сплавы системы </a:t>
            </a:r>
            <a:r>
              <a:rPr lang="en-US" b="1" u="sng" dirty="0" smtClean="0"/>
              <a:t>Al-Mg:</a:t>
            </a:r>
            <a:endParaRPr lang="en-US" dirty="0" smtClean="0"/>
          </a:p>
          <a:p>
            <a:r>
              <a:rPr lang="ru-RU" dirty="0" smtClean="0"/>
              <a:t>АМг1 (1510), АМг3 (1530), АМг3С, АМг5 (1540), АМг4,5, АМг5 (1550), АМг6 (1560), АД33 (1330), АД35 (1340)</a:t>
            </a:r>
          </a:p>
          <a:p>
            <a:r>
              <a:rPr lang="ru-RU" b="1" u="sng" dirty="0" smtClean="0"/>
              <a:t>Сплавы системы </a:t>
            </a:r>
            <a:r>
              <a:rPr lang="en-US" b="1" u="sng" dirty="0" smtClean="0"/>
              <a:t>Al-Zn:</a:t>
            </a:r>
            <a:endParaRPr lang="en-US" dirty="0" smtClean="0"/>
          </a:p>
          <a:p>
            <a:r>
              <a:rPr lang="ru-RU" dirty="0" smtClean="0"/>
              <a:t>В95 (1950), 1915, 1925, 1925С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428604"/>
            <a:ext cx="9144000" cy="841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Литейные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сплавы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285860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340768"/>
            <a:ext cx="8443664" cy="48245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u="sng" dirty="0" smtClean="0"/>
              <a:t>Алюминий</a:t>
            </a:r>
            <a:r>
              <a:rPr lang="ru-RU" dirty="0" smtClean="0"/>
              <a:t> –</a:t>
            </a:r>
            <a:r>
              <a:rPr lang="ru-RU" u="sng" dirty="0" smtClean="0"/>
              <a:t>по распространенности в природе занимает </a:t>
            </a:r>
            <a:r>
              <a:rPr lang="ru-RU" b="1" u="sng" dirty="0" smtClean="0"/>
              <a:t>4-е место среди элементов </a:t>
            </a:r>
            <a:r>
              <a:rPr lang="ru-RU" u="sng" dirty="0" smtClean="0"/>
              <a:t>и </a:t>
            </a:r>
            <a:r>
              <a:rPr lang="ru-RU" b="1" u="sng" dirty="0" smtClean="0"/>
              <a:t>1-е среди металлов</a:t>
            </a:r>
            <a:r>
              <a:rPr lang="ru-RU" u="sng" dirty="0" smtClean="0"/>
              <a:t> (8,8% от массы земной коры)- </a:t>
            </a:r>
            <a:r>
              <a:rPr lang="ru-RU" b="1" i="1" u="sng" dirty="0" smtClean="0"/>
              <a:t>самый распространенный металл на Земле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Однако алюминиевых рудников в природе не существует.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Благодаря своей химической активности алюминий практически не встречается в свободном виде — для промышленного производства подходят лишь немногие из содержащих его минералов и горных пород. Известно несколько сотен минералов Алюминия </a:t>
            </a:r>
            <a:r>
              <a:rPr lang="ru-RU" b="1" i="1" dirty="0" smtClean="0"/>
              <a:t>(алюмосиликаты, бокситы, алуниты </a:t>
            </a:r>
            <a:r>
              <a:rPr lang="ru-RU" dirty="0" smtClean="0"/>
              <a:t>и др.). </a:t>
            </a:r>
            <a:r>
              <a:rPr lang="ru-RU" b="1" dirty="0" smtClean="0"/>
              <a:t>Получают электролизом глинозема Al</a:t>
            </a:r>
            <a:r>
              <a:rPr lang="ru-RU" b="1" baseline="-25000" dirty="0" smtClean="0"/>
              <a:t>2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 в расплаве криолита Na</a:t>
            </a:r>
            <a:r>
              <a:rPr lang="ru-RU" b="1" baseline="-25000" dirty="0" smtClean="0"/>
              <a:t>3</a:t>
            </a:r>
            <a:r>
              <a:rPr lang="ru-RU" b="1" dirty="0" smtClean="0"/>
              <a:t>AlF</a:t>
            </a:r>
            <a:r>
              <a:rPr lang="ru-RU" b="1" baseline="-25000" dirty="0" smtClean="0"/>
              <a:t>6</a:t>
            </a:r>
            <a:r>
              <a:rPr lang="ru-RU" b="1" dirty="0" smtClean="0"/>
              <a:t> при 950 С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12968" cy="5632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Большинство алюминиевых сплавов имеют высокую коррозионную стойкость в естественной атмосфере, морской воде, растворах многих солей и химикатов и в большинстве пищевых продуктов</a:t>
            </a:r>
            <a:r>
              <a:rPr lang="ru-RU" sz="2400" dirty="0" smtClean="0"/>
              <a:t>. Последнее свойство в сочетании с тем, что алюминий не разрушает витамины, позволяет широко использовать его в производстве посуды. Конструкции из алюминиевых сплавов часто используют в морской воде. </a:t>
            </a:r>
            <a:r>
              <a:rPr lang="ru-RU" sz="2400" b="1" i="1" dirty="0" smtClean="0"/>
              <a:t>Морские бакены, спасательные шлюпки, суда, баржи строятся из сплавов алюминия с 1930 г</a:t>
            </a:r>
            <a:r>
              <a:rPr lang="ru-RU" sz="2400" b="1" dirty="0" smtClean="0"/>
              <a:t>. </a:t>
            </a:r>
            <a:r>
              <a:rPr lang="ru-RU" sz="2400" dirty="0" smtClean="0"/>
              <a:t>В настоящее время длина корпусов кораблей из сплавов алюминия достигает 61 м. Существует опыт алюминиевых подземных трубопроводов, сплавы алюминия обладают высокой стойкостью к почвенной коррозии. В 1951 году на Аляске был построен трубопровод длиной 2,9 км. После 30 лет работы не было обнаружено ни одной течи или серьёзного повреждения из-за коррозии.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812088" cy="639554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Алюминий в большом объёме используется в строительстве в виде облицовочных панелей, дверей, оконных рам, электрических кабелей</a:t>
            </a:r>
            <a:r>
              <a:rPr lang="ru-RU" dirty="0" smtClean="0"/>
              <a:t>. Алюминиевые сплавы не подвержены сильной коррозии в течение длительного времени при контакте с бетоном, строительным раствором, штукатуркой, особенно если конструкции не подвергаются частому намоканию. При частом намокании, если поверхность алюминиевых изделий не была дополнительно обработана, он может темнеть, вплоть до почернения в промышленных городах с большим содержанием окислителей в воздухе.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алюминиевых сплавов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61" y="2996952"/>
            <a:ext cx="211670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3b3781ffcdbb7ac099e9c921c4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2545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офили для ок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2324702" cy="150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eal-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6"/>
            <a:ext cx="3667336" cy="244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офил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005064"/>
            <a:ext cx="2843807" cy="244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литки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1628800"/>
            <a:ext cx="258076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лит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19" y="5157192"/>
            <a:ext cx="182420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алюминиевых сплавов</a:t>
            </a:r>
            <a:endParaRPr lang="ru-RU" dirty="0"/>
          </a:p>
        </p:txBody>
      </p:sp>
      <p:pic>
        <p:nvPicPr>
          <p:cNvPr id="4" name="Содержимое 3" descr="bg800_364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861048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56063_517f51441d2a4b6880c064bdcc402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2448272" cy="156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tels1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717032"/>
            <a:ext cx="232061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24744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772816"/>
            <a:ext cx="2320571" cy="15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ruboprov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268760"/>
            <a:ext cx="271804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5013176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428604"/>
            <a:ext cx="8286808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 сплавов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1785950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способности к термической обработке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214554"/>
            <a:ext cx="1928826" cy="41434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механическим свойствам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285992"/>
            <a:ext cx="1785950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химическому составу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2214554"/>
            <a:ext cx="1785950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 технологии переработки в изделия</a:t>
            </a:r>
            <a:endParaRPr lang="ru-RU" sz="3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71538" y="1428736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14678" y="1428736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00694" y="135729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715272" y="135729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1055</Words>
  <Application>Microsoft Office PowerPoint</Application>
  <PresentationFormat>Экран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Алюминий и его сплавы</vt:lpstr>
      <vt:lpstr>Алюминий и его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Изделия из алюминиевых сплавов</vt:lpstr>
      <vt:lpstr>Изделия из алюминиевых сплавов</vt:lpstr>
      <vt:lpstr>Презентация PowerPoint</vt:lpstr>
      <vt:lpstr>Презентация PowerPoint</vt:lpstr>
      <vt:lpstr>Дуралюмины</vt:lpstr>
      <vt:lpstr>Силумины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Деформируемые сплавы</vt:lpstr>
      <vt:lpstr>Презентация PowerPoint</vt:lpstr>
      <vt:lpstr>Сплав прочнее стали</vt:lpstr>
      <vt:lpstr>маркировка</vt:lpstr>
      <vt:lpstr>маркировка</vt:lpstr>
      <vt:lpstr>маркировка</vt:lpstr>
      <vt:lpstr>маркировка</vt:lpstr>
      <vt:lpstr>Сводный перечень марок алюминиевых деформируемых сплавов по ГОСТу, ОСТам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modified xsi:type="dcterms:W3CDTF">2020-01-29T06:02:18Z</dcterms:modified>
</cp:coreProperties>
</file>