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350" r:id="rId2"/>
    <p:sldId id="256"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59492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7638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75199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87259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313064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86A3FB-D4C8-4A84-8788-3E3DCA0584CB}" type="datetimeFigureOut">
              <a:rPr lang="ru-RU" smtClean="0"/>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497849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6A86A3FB-D4C8-4A84-8788-3E3DCA0584CB}" type="datetimeFigureOut">
              <a:rPr lang="ru-RU" smtClean="0"/>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138586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940908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179626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B5BDE5-E80A-480C-9E4E-E518699D826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7448960-8883-4AA9-9095-54562870DA9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9299C7-B024-4721-B829-2A61CAF84BC3}"/>
              </a:ext>
            </a:extLst>
          </p:cNvPr>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Нижний колонтитул 4">
            <a:extLst>
              <a:ext uri="{FF2B5EF4-FFF2-40B4-BE49-F238E27FC236}">
                <a16:creationId xmlns:a16="http://schemas.microsoft.com/office/drawing/2014/main" id="{0301DC71-1E62-42E6-BFA4-F5E29C9BEB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097A6DE-2FF8-4FE5-8C71-DE7463702546}"/>
              </a:ext>
            </a:extLst>
          </p:cNvPr>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466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5531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A86A3FB-D4C8-4A84-8788-3E3DCA0584CB}" type="datetimeFigureOut">
              <a:rPr lang="ru-RU" smtClean="0"/>
              <a:t>24.04.2020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05964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315317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86A3FB-D4C8-4A84-8788-3E3DCA0584CB}" type="datetimeFigureOut">
              <a:rPr lang="ru-RU" smtClean="0"/>
              <a:t>24.04.2020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36161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A86A3FB-D4C8-4A84-8788-3E3DCA0584CB}" type="datetimeFigureOut">
              <a:rPr lang="ru-RU" smtClean="0"/>
              <a:t>24.04.2020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426349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A86A3FB-D4C8-4A84-8788-3E3DCA0584CB}" type="datetimeFigureOut">
              <a:rPr lang="ru-RU" smtClean="0"/>
              <a:t>24.04.2020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76214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114344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A86A3FB-D4C8-4A84-8788-3E3DCA0584CB}" type="datetimeFigureOut">
              <a:rPr lang="ru-RU" smtClean="0"/>
              <a:t>24.04.2020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4F48A3-3441-4DA5-AC95-136DFC3E07A9}" type="slidenum">
              <a:rPr lang="ru-RU" smtClean="0"/>
              <a:t>‹#›</a:t>
            </a:fld>
            <a:endParaRPr lang="ru-RU"/>
          </a:p>
        </p:txBody>
      </p:sp>
    </p:spTree>
    <p:extLst>
      <p:ext uri="{BB962C8B-B14F-4D97-AF65-F5344CB8AC3E}">
        <p14:creationId xmlns:p14="http://schemas.microsoft.com/office/powerpoint/2010/main" val="280071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A86A3FB-D4C8-4A84-8788-3E3DCA0584CB}" type="datetimeFigureOut">
              <a:rPr lang="ru-RU" smtClean="0"/>
              <a:t>24.04.2020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94F48A3-3441-4DA5-AC95-136DFC3E07A9}" type="slidenum">
              <a:rPr lang="ru-RU" smtClean="0"/>
              <a:t>‹#›</a:t>
            </a:fld>
            <a:endParaRPr lang="ru-RU"/>
          </a:p>
        </p:txBody>
      </p:sp>
    </p:spTree>
    <p:extLst>
      <p:ext uri="{BB962C8B-B14F-4D97-AF65-F5344CB8AC3E}">
        <p14:creationId xmlns:p14="http://schemas.microsoft.com/office/powerpoint/2010/main" val="4604768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31260EA-B1AD-46AF-A3A9-2CF093FC271E}"/>
              </a:ext>
            </a:extLst>
          </p:cNvPr>
          <p:cNvSpPr>
            <a:spLocks noGrp="1"/>
          </p:cNvSpPr>
          <p:nvPr>
            <p:ph idx="1"/>
          </p:nvPr>
        </p:nvSpPr>
        <p:spPr>
          <a:xfrm>
            <a:off x="0" y="0"/>
            <a:ext cx="11296650" cy="6858000"/>
          </a:xfrm>
        </p:spPr>
        <p:txBody>
          <a:bodyPr>
            <a:normAutofit fontScale="92500" lnSpcReduction="10000"/>
          </a:bodyPr>
          <a:lstStyle/>
          <a:p>
            <a:pPr marL="0" indent="0" algn="ctr">
              <a:buNone/>
            </a:pPr>
            <a:r>
              <a:rPr lang="ru-RU" sz="4400" dirty="0"/>
              <a:t>Здравствуйте, учащиеся группы 1.3!</a:t>
            </a:r>
          </a:p>
          <a:p>
            <a:pPr marL="0" indent="0" algn="ctr">
              <a:buNone/>
            </a:pPr>
            <a:r>
              <a:rPr lang="ru-RU" sz="4400" dirty="0"/>
              <a:t>Задание для самообучения!</a:t>
            </a:r>
          </a:p>
          <a:p>
            <a:pPr marL="0" indent="0" algn="ctr">
              <a:buNone/>
            </a:pPr>
            <a:r>
              <a:rPr lang="ru-RU" sz="4400"/>
              <a:t>Продолжить Изучение темы </a:t>
            </a:r>
            <a:r>
              <a:rPr lang="ru-RU" sz="4400" dirty="0"/>
              <a:t>,, Охрана труда </a:t>
            </a:r>
            <a:br>
              <a:rPr lang="ru-RU" sz="4400" dirty="0"/>
            </a:br>
            <a:r>
              <a:rPr lang="ru-RU" sz="4400" dirty="0"/>
              <a:t>при производстве электросварочных работ», </a:t>
            </a:r>
            <a:r>
              <a:rPr lang="ru-RU" sz="4400" b="1" u="sng" dirty="0"/>
              <a:t>законспектировать </a:t>
            </a:r>
            <a:r>
              <a:rPr lang="ru-RU" sz="4400" dirty="0"/>
              <a:t>основные моменты!</a:t>
            </a:r>
          </a:p>
          <a:p>
            <a:pPr marL="0" indent="0" algn="ctr">
              <a:buNone/>
            </a:pPr>
            <a:r>
              <a:rPr lang="ru-RU" sz="4400" dirty="0"/>
              <a:t>Вопросы и </a:t>
            </a:r>
            <a:r>
              <a:rPr lang="ru-RU" sz="4400" b="1" u="sng" dirty="0"/>
              <a:t>выполненные задания отправляем</a:t>
            </a:r>
            <a:r>
              <a:rPr lang="ru-RU" sz="4400" dirty="0"/>
              <a:t> мне на почту yanukovich_y@bk.ru!</a:t>
            </a:r>
          </a:p>
          <a:p>
            <a:endParaRPr lang="ru-RU" dirty="0"/>
          </a:p>
        </p:txBody>
      </p:sp>
    </p:spTree>
    <p:extLst>
      <p:ext uri="{BB962C8B-B14F-4D97-AF65-F5344CB8AC3E}">
        <p14:creationId xmlns:p14="http://schemas.microsoft.com/office/powerpoint/2010/main" val="46275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6843B7D-C9B7-457F-9743-F601058CBEF0}"/>
              </a:ext>
            </a:extLst>
          </p:cNvPr>
          <p:cNvSpPr>
            <a:spLocks noGrp="1"/>
          </p:cNvSpPr>
          <p:nvPr>
            <p:ph idx="1"/>
          </p:nvPr>
        </p:nvSpPr>
        <p:spPr>
          <a:xfrm>
            <a:off x="0" y="0"/>
            <a:ext cx="12192000" cy="6857999"/>
          </a:xfrm>
        </p:spPr>
        <p:txBody>
          <a:bodyPr>
            <a:normAutofit fontScale="92500"/>
          </a:bodyPr>
          <a:lstStyle/>
          <a:p>
            <a:r>
              <a:rPr lang="ru-RU" sz="4000" dirty="0"/>
              <a:t>Металлические части электросварочного оборудования, не находящиеся под напряжением, а также свариваемые изделия и конструкции на все время сварки должны быть заземлены.</a:t>
            </a:r>
          </a:p>
          <a:p>
            <a:r>
              <a:rPr lang="ru-RU" sz="4000" dirty="0"/>
              <a:t>Перед проведением электросварочных работ на машинах, имеющих резиновые колеса, машину, а также корпус переносного трансформатора необходимо надежно заземлять.</a:t>
            </a:r>
          </a:p>
        </p:txBody>
      </p:sp>
    </p:spTree>
    <p:extLst>
      <p:ext uri="{BB962C8B-B14F-4D97-AF65-F5344CB8AC3E}">
        <p14:creationId xmlns:p14="http://schemas.microsoft.com/office/powerpoint/2010/main" val="117155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4E9FA4-D05E-4D0D-8DC0-584A44C439B8}"/>
              </a:ext>
            </a:extLst>
          </p:cNvPr>
          <p:cNvSpPr>
            <a:spLocks noGrp="1"/>
          </p:cNvSpPr>
          <p:nvPr>
            <p:ph idx="1"/>
          </p:nvPr>
        </p:nvSpPr>
        <p:spPr>
          <a:xfrm>
            <a:off x="0" y="0"/>
            <a:ext cx="12192000" cy="6857999"/>
          </a:xfrm>
        </p:spPr>
        <p:txBody>
          <a:bodyPr>
            <a:normAutofit/>
          </a:bodyPr>
          <a:lstStyle/>
          <a:p>
            <a:r>
              <a:rPr lang="ru-RU" sz="3200" dirty="0"/>
              <a:t>Для безопасного ведения электросварочных работ применяется устройство автоматического отключения напряжения холостого хода. Оно позволяет при разрыве электрической дуги создать в цепи безопасное напряжение - 12 В.</a:t>
            </a:r>
          </a:p>
          <a:p>
            <a:r>
              <a:rPr lang="ru-RU" sz="3200" dirty="0"/>
              <a:t>Подключение и отключение от сети электросварочных агрегатов, наблюдение за их исправным состоянием в процессе эксплуатации должны осуществляться аттестованными электромонтерами.</a:t>
            </a:r>
          </a:p>
        </p:txBody>
      </p:sp>
    </p:spTree>
    <p:extLst>
      <p:ext uri="{BB962C8B-B14F-4D97-AF65-F5344CB8AC3E}">
        <p14:creationId xmlns:p14="http://schemas.microsoft.com/office/powerpoint/2010/main" val="196553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73A268-618E-4D57-AB7D-9664F4C7311D}"/>
              </a:ext>
            </a:extLst>
          </p:cNvPr>
          <p:cNvSpPr>
            <a:spLocks noGrp="1"/>
          </p:cNvSpPr>
          <p:nvPr>
            <p:ph idx="1"/>
          </p:nvPr>
        </p:nvSpPr>
        <p:spPr>
          <a:xfrm>
            <a:off x="0" y="0"/>
            <a:ext cx="12192000" cy="6857999"/>
          </a:xfrm>
        </p:spPr>
        <p:txBody>
          <a:bodyPr>
            <a:normAutofit/>
          </a:bodyPr>
          <a:lstStyle/>
          <a:p>
            <a:r>
              <a:rPr lang="ru-RU" sz="3200" dirty="0"/>
              <a:t>При выполнении временных электро- и газосварочных работ необходимо подготовить рабочее место или площадку, т.е. очистить от мусора, оснастить средствами пожаротушения, обеспечить плотный контакт обратного провода от сварочной установки (агрегата) со свариваемой конструкцией или её деталями. Обратный провод должен иметь надёжную изоляцию для исключения возникновения напряжения шага на поверхности земли или токопроводящего пола.</a:t>
            </a:r>
          </a:p>
          <a:p>
            <a:r>
              <a:rPr lang="ru-RU" sz="3200" b="1" dirty="0"/>
              <a:t>Если работы выполняются на высоте, то рабочее место должно иметь ограждение.</a:t>
            </a:r>
          </a:p>
        </p:txBody>
      </p:sp>
    </p:spTree>
    <p:extLst>
      <p:ext uri="{BB962C8B-B14F-4D97-AF65-F5344CB8AC3E}">
        <p14:creationId xmlns:p14="http://schemas.microsoft.com/office/powerpoint/2010/main" val="276878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35925B-8E06-4DC9-987E-D4D3B40DCF3A}"/>
              </a:ext>
            </a:extLst>
          </p:cNvPr>
          <p:cNvSpPr>
            <a:spLocks noGrp="1"/>
          </p:cNvSpPr>
          <p:nvPr>
            <p:ph idx="1"/>
          </p:nvPr>
        </p:nvSpPr>
        <p:spPr>
          <a:xfrm>
            <a:off x="0" y="0"/>
            <a:ext cx="12192000" cy="6858000"/>
          </a:xfrm>
        </p:spPr>
        <p:txBody>
          <a:bodyPr>
            <a:normAutofit/>
          </a:bodyPr>
          <a:lstStyle/>
          <a:p>
            <a:r>
              <a:rPr lang="ru-RU" sz="4400" b="1" dirty="0"/>
              <a:t>Вблизи рабочего места или площадки, на которых выполняются эти работы, не должны находиться посторонние люди.</a:t>
            </a:r>
          </a:p>
          <a:p>
            <a:r>
              <a:rPr lang="ru-RU" sz="4400" b="1" dirty="0"/>
              <a:t>При резке элементов конструкций должны быть приняты меры против случайного обрушения отрезанных элементов.</a:t>
            </a:r>
          </a:p>
        </p:txBody>
      </p:sp>
    </p:spTree>
    <p:extLst>
      <p:ext uri="{BB962C8B-B14F-4D97-AF65-F5344CB8AC3E}">
        <p14:creationId xmlns:p14="http://schemas.microsoft.com/office/powerpoint/2010/main" val="2332699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ECAF46E-DABD-4DB4-9311-5D952CEE9B64}"/>
              </a:ext>
            </a:extLst>
          </p:cNvPr>
          <p:cNvSpPr>
            <a:spLocks noGrp="1"/>
          </p:cNvSpPr>
          <p:nvPr>
            <p:ph idx="1"/>
          </p:nvPr>
        </p:nvSpPr>
        <p:spPr>
          <a:xfrm>
            <a:off x="0" y="0"/>
            <a:ext cx="12192000" cy="6857999"/>
          </a:xfrm>
        </p:spPr>
        <p:txBody>
          <a:bodyPr/>
          <a:lstStyle/>
          <a:p>
            <a:r>
              <a:rPr lang="ru-RU" sz="4800" b="1" dirty="0"/>
              <a:t>При выполнении работ на аппаратах, сосудах, содержащих горючие или вредные </a:t>
            </a:r>
            <a:r>
              <a:rPr lang="ru-RU" sz="4800" b="1" dirty="0" err="1"/>
              <a:t>газы</a:t>
            </a:r>
            <a:r>
              <a:rPr lang="ru-RU" sz="4800" b="1" dirty="0"/>
              <a:t> или электротехнических установках необходимо предварительно получить разрешение от эксплуатирующей организации и оформить наряд-допуск.</a:t>
            </a:r>
          </a:p>
          <a:p>
            <a:endParaRPr lang="ru-RU" dirty="0"/>
          </a:p>
        </p:txBody>
      </p:sp>
    </p:spTree>
    <p:extLst>
      <p:ext uri="{BB962C8B-B14F-4D97-AF65-F5344CB8AC3E}">
        <p14:creationId xmlns:p14="http://schemas.microsoft.com/office/powerpoint/2010/main" val="124175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641CB0-BBEB-4CF5-831A-6D02A2C538DD}"/>
              </a:ext>
            </a:extLst>
          </p:cNvPr>
          <p:cNvSpPr>
            <a:spLocks noGrp="1"/>
          </p:cNvSpPr>
          <p:nvPr>
            <p:ph type="title"/>
          </p:nvPr>
        </p:nvSpPr>
        <p:spPr/>
        <p:txBody>
          <a:bodyPr/>
          <a:lstStyle/>
          <a:p>
            <a:r>
              <a:rPr lang="ru-RU" dirty="0"/>
              <a:t>Вопросы</a:t>
            </a:r>
          </a:p>
        </p:txBody>
      </p:sp>
      <p:sp>
        <p:nvSpPr>
          <p:cNvPr id="3" name="Объект 2">
            <a:extLst>
              <a:ext uri="{FF2B5EF4-FFF2-40B4-BE49-F238E27FC236}">
                <a16:creationId xmlns:a16="http://schemas.microsoft.com/office/drawing/2014/main" id="{FBA3951D-69A4-484E-AAB4-A10A7D165D0C}"/>
              </a:ext>
            </a:extLst>
          </p:cNvPr>
          <p:cNvSpPr>
            <a:spLocks noGrp="1"/>
          </p:cNvSpPr>
          <p:nvPr>
            <p:ph idx="1"/>
          </p:nvPr>
        </p:nvSpPr>
        <p:spPr/>
        <p:txBody>
          <a:bodyPr/>
          <a:lstStyle/>
          <a:p>
            <a:r>
              <a:rPr lang="ru-RU" dirty="0"/>
              <a:t>Перечислите опасные и вредные производственные факторы при производстве электросварочных работ?</a:t>
            </a:r>
          </a:p>
          <a:p>
            <a:r>
              <a:rPr lang="ru-RU" dirty="0"/>
              <a:t>Какие воздействия на людей возможны При отсутствии защиты при выполнении электросварочных работ?</a:t>
            </a:r>
          </a:p>
          <a:p>
            <a:endParaRPr lang="ru-RU" dirty="0"/>
          </a:p>
          <a:p>
            <a:endParaRPr lang="ru-RU" dirty="0"/>
          </a:p>
        </p:txBody>
      </p:sp>
    </p:spTree>
    <p:extLst>
      <p:ext uri="{BB962C8B-B14F-4D97-AF65-F5344CB8AC3E}">
        <p14:creationId xmlns:p14="http://schemas.microsoft.com/office/powerpoint/2010/main" val="96218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BC8DCD-FD0D-4A12-84AC-F82E263F1CF3}"/>
              </a:ext>
            </a:extLst>
          </p:cNvPr>
          <p:cNvSpPr>
            <a:spLocks noGrp="1"/>
          </p:cNvSpPr>
          <p:nvPr>
            <p:ph type="ctrTitle"/>
          </p:nvPr>
        </p:nvSpPr>
        <p:spPr>
          <a:xfrm>
            <a:off x="0" y="1"/>
            <a:ext cx="12192000" cy="6057900"/>
          </a:xfrm>
        </p:spPr>
        <p:txBody>
          <a:bodyPr>
            <a:normAutofit/>
          </a:bodyPr>
          <a:lstStyle/>
          <a:p>
            <a:r>
              <a:rPr lang="ru-RU" sz="9600" dirty="0"/>
              <a:t>Охрана труда </a:t>
            </a:r>
            <a:br>
              <a:rPr lang="ru-RU" sz="9600" dirty="0"/>
            </a:br>
            <a:r>
              <a:rPr lang="ru-RU" sz="9600" dirty="0"/>
              <a:t>при производстве электросварочных работ</a:t>
            </a:r>
          </a:p>
        </p:txBody>
      </p:sp>
    </p:spTree>
    <p:extLst>
      <p:ext uri="{BB962C8B-B14F-4D97-AF65-F5344CB8AC3E}">
        <p14:creationId xmlns:p14="http://schemas.microsoft.com/office/powerpoint/2010/main" val="25605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99F12A-5BA3-42F0-80F6-187A6221C4C3}"/>
              </a:ext>
            </a:extLst>
          </p:cNvPr>
          <p:cNvSpPr>
            <a:spLocks noGrp="1"/>
          </p:cNvSpPr>
          <p:nvPr>
            <p:ph idx="1"/>
          </p:nvPr>
        </p:nvSpPr>
        <p:spPr>
          <a:xfrm>
            <a:off x="0" y="0"/>
            <a:ext cx="12192000" cy="6857999"/>
          </a:xfrm>
        </p:spPr>
        <p:txBody>
          <a:bodyPr>
            <a:normAutofit/>
          </a:bodyPr>
          <a:lstStyle/>
          <a:p>
            <a:pPr marL="0" indent="0">
              <a:buNone/>
            </a:pPr>
            <a:r>
              <a:rPr lang="ru-RU" sz="3200" dirty="0"/>
              <a:t>При выполнении электросварочных работ возникают следующие </a:t>
            </a:r>
            <a:r>
              <a:rPr lang="ru-RU" sz="3200" b="1" dirty="0"/>
              <a:t>опасные и вредные производственные факторы:</a:t>
            </a:r>
          </a:p>
          <a:p>
            <a:r>
              <a:rPr lang="ru-RU" sz="3200" b="1" dirty="0"/>
              <a:t>- повышенная запыленность и загазованность воздуха рабочей зоны;</a:t>
            </a:r>
          </a:p>
          <a:p>
            <a:r>
              <a:rPr lang="ru-RU" sz="3200" b="1" dirty="0"/>
              <a:t>- ультрафиолетовое, видимое и инфракрасное излучение сварочной дуги;</a:t>
            </a:r>
          </a:p>
          <a:p>
            <a:r>
              <a:rPr lang="ru-RU" sz="3200" b="1" dirty="0"/>
              <a:t>- электромагнитные поля;</a:t>
            </a:r>
          </a:p>
          <a:p>
            <a:r>
              <a:rPr lang="ru-RU" sz="3200" b="1" dirty="0"/>
              <a:t>- искры и брызги, выбросы расплавленного шлака и металла.</a:t>
            </a:r>
          </a:p>
        </p:txBody>
      </p:sp>
    </p:spTree>
    <p:extLst>
      <p:ext uri="{BB962C8B-B14F-4D97-AF65-F5344CB8AC3E}">
        <p14:creationId xmlns:p14="http://schemas.microsoft.com/office/powerpoint/2010/main" val="160740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AE0A2D-4E51-4F0C-AD01-C06C72883A27}"/>
              </a:ext>
            </a:extLst>
          </p:cNvPr>
          <p:cNvSpPr>
            <a:spLocks noGrp="1"/>
          </p:cNvSpPr>
          <p:nvPr>
            <p:ph idx="1"/>
          </p:nvPr>
        </p:nvSpPr>
        <p:spPr>
          <a:xfrm>
            <a:off x="0" y="0"/>
            <a:ext cx="12192000" cy="6857999"/>
          </a:xfrm>
        </p:spPr>
        <p:txBody>
          <a:bodyPr/>
          <a:lstStyle/>
          <a:p>
            <a:pPr marL="0" indent="0">
              <a:buNone/>
            </a:pPr>
            <a:r>
              <a:rPr lang="ru-RU" sz="4400" b="1" dirty="0"/>
              <a:t>При отсутствии защиты возможны следующие воздействия на людей:</a:t>
            </a:r>
          </a:p>
          <a:p>
            <a:r>
              <a:rPr lang="ru-RU" sz="4400" b="1" dirty="0"/>
              <a:t>- поражение органов зрения (воспаление, </a:t>
            </a:r>
            <a:r>
              <a:rPr lang="ru-RU" sz="4400" b="1" dirty="0" err="1"/>
              <a:t>электроофтальмия</a:t>
            </a:r>
            <a:r>
              <a:rPr lang="ru-RU" sz="4400" b="1" dirty="0"/>
              <a:t>, катаракта и т.п.);</a:t>
            </a:r>
          </a:p>
          <a:p>
            <a:r>
              <a:rPr lang="ru-RU" sz="4400" b="1" dirty="0"/>
              <a:t>- ожоги кожных покровов;</a:t>
            </a:r>
          </a:p>
          <a:p>
            <a:r>
              <a:rPr lang="ru-RU" sz="4400" b="1" dirty="0"/>
              <a:t>- поражение электрическим током;</a:t>
            </a:r>
          </a:p>
          <a:p>
            <a:r>
              <a:rPr lang="ru-RU" sz="4400" b="1" dirty="0"/>
              <a:t>- отравление продуктами сварки.</a:t>
            </a:r>
            <a:endParaRPr lang="ru-RU" b="1" dirty="0"/>
          </a:p>
        </p:txBody>
      </p:sp>
    </p:spTree>
    <p:extLst>
      <p:ext uri="{BB962C8B-B14F-4D97-AF65-F5344CB8AC3E}">
        <p14:creationId xmlns:p14="http://schemas.microsoft.com/office/powerpoint/2010/main" val="4179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087A14-28D5-4500-ABD8-3344B4D9DCD9}"/>
              </a:ext>
            </a:extLst>
          </p:cNvPr>
          <p:cNvSpPr>
            <a:spLocks noGrp="1"/>
          </p:cNvSpPr>
          <p:nvPr>
            <p:ph idx="1"/>
          </p:nvPr>
        </p:nvSpPr>
        <p:spPr>
          <a:xfrm>
            <a:off x="0" y="0"/>
            <a:ext cx="12192000" cy="6857999"/>
          </a:xfrm>
        </p:spPr>
        <p:txBody>
          <a:bodyPr>
            <a:normAutofit/>
          </a:bodyPr>
          <a:lstStyle/>
          <a:p>
            <a:r>
              <a:rPr lang="ru-RU" sz="2800" b="1" dirty="0"/>
              <a:t>Возникновение пожаров и взрывов при нарушении требований безопасности</a:t>
            </a:r>
            <a:r>
              <a:rPr lang="ru-RU" sz="2800" dirty="0"/>
              <a:t>.</a:t>
            </a:r>
          </a:p>
          <a:p>
            <a:r>
              <a:rPr lang="ru-RU" sz="2800" dirty="0"/>
              <a:t>Для обеспечения безопасного производства работ электросварщики должны обеспечиваться </a:t>
            </a:r>
            <a:r>
              <a:rPr lang="ru-RU" sz="2800" b="1" dirty="0"/>
              <a:t>средствами индивидуальной защиты</a:t>
            </a:r>
            <a:r>
              <a:rPr lang="ru-RU" sz="2800" dirty="0"/>
              <a:t>, в число которых входят </a:t>
            </a:r>
            <a:r>
              <a:rPr lang="ru-RU" sz="2800" b="1" dirty="0"/>
              <a:t>брезентовый костюм с огнезащитной пропиткой, ботинки и рукавицы (перчатки)</a:t>
            </a:r>
            <a:r>
              <a:rPr lang="ru-RU" sz="2800" dirty="0"/>
              <a:t>. Спецодежда и рукавицы должны быть сухими, без следов масла.</a:t>
            </a:r>
          </a:p>
          <a:p>
            <a:r>
              <a:rPr lang="ru-RU" sz="2800" dirty="0"/>
              <a:t>Для защиты лица и глаз электросварщики должны обеспечиваться </a:t>
            </a:r>
            <a:r>
              <a:rPr lang="ru-RU" sz="2800" b="1" dirty="0"/>
              <a:t>защитными шлемами или щитками и специальными светофильтрами</a:t>
            </a:r>
            <a:r>
              <a:rPr lang="ru-RU" sz="2800" dirty="0"/>
              <a:t> в зависимости от силы сварочного тока.</a:t>
            </a:r>
          </a:p>
        </p:txBody>
      </p:sp>
    </p:spTree>
    <p:extLst>
      <p:ext uri="{BB962C8B-B14F-4D97-AF65-F5344CB8AC3E}">
        <p14:creationId xmlns:p14="http://schemas.microsoft.com/office/powerpoint/2010/main" val="262913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B46962-73CA-4587-A76C-4F3013A5DEC6}"/>
              </a:ext>
            </a:extLst>
          </p:cNvPr>
          <p:cNvSpPr>
            <a:spLocks noGrp="1"/>
          </p:cNvSpPr>
          <p:nvPr>
            <p:ph idx="1"/>
          </p:nvPr>
        </p:nvSpPr>
        <p:spPr>
          <a:xfrm>
            <a:off x="0" y="0"/>
            <a:ext cx="12192000" cy="6857999"/>
          </a:xfrm>
        </p:spPr>
        <p:txBody>
          <a:bodyPr>
            <a:normAutofit/>
          </a:bodyPr>
          <a:lstStyle/>
          <a:p>
            <a:r>
              <a:rPr lang="ru-RU" sz="3600" dirty="0"/>
              <a:t>При выполнении сварочных работ в условиях повышенной опасности, в том числе в </a:t>
            </a:r>
            <a:r>
              <a:rPr lang="ru-RU" sz="3600" b="1" dirty="0"/>
              <a:t>сырых помещениях,</a:t>
            </a:r>
            <a:r>
              <a:rPr lang="ru-RU" sz="3600" dirty="0"/>
              <a:t> электросварщики дополнительно должны обеспечиваться </a:t>
            </a:r>
            <a:r>
              <a:rPr lang="ru-RU" sz="3600" b="1" dirty="0"/>
              <a:t>диэлектрическими перчатками, галошами и резиновыми ковриками.</a:t>
            </a:r>
          </a:p>
          <a:p>
            <a:r>
              <a:rPr lang="ru-RU" sz="3600" b="1" dirty="0"/>
              <a:t>Сварочные посты должны быть оборудованы местной вентиляцией. Сварка внутри замкнутых пространств (цистерн, резервуаров, баков и т.п.) без вентиляции не разрешается</a:t>
            </a:r>
            <a:r>
              <a:rPr lang="ru-RU" sz="3600" dirty="0"/>
              <a:t>, женщины к таким работам не допускаются.</a:t>
            </a:r>
          </a:p>
        </p:txBody>
      </p:sp>
    </p:spTree>
    <p:extLst>
      <p:ext uri="{BB962C8B-B14F-4D97-AF65-F5344CB8AC3E}">
        <p14:creationId xmlns:p14="http://schemas.microsoft.com/office/powerpoint/2010/main" val="161343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3EFFBB-7E0C-4561-B35C-D1A6FDB7C99C}"/>
              </a:ext>
            </a:extLst>
          </p:cNvPr>
          <p:cNvSpPr>
            <a:spLocks noGrp="1"/>
          </p:cNvSpPr>
          <p:nvPr>
            <p:ph idx="1"/>
          </p:nvPr>
        </p:nvSpPr>
        <p:spPr>
          <a:xfrm>
            <a:off x="0" y="1"/>
            <a:ext cx="12192000" cy="6858000"/>
          </a:xfrm>
        </p:spPr>
        <p:txBody>
          <a:bodyPr>
            <a:normAutofit fontScale="92500"/>
          </a:bodyPr>
          <a:lstStyle/>
          <a:p>
            <a:r>
              <a:rPr lang="ru-RU" sz="2800" dirty="0"/>
              <a:t>Исходя из негативного воздействия продуктов сварки на людей, при выборе предпочтение следует отдавать тем электродам, при плавлении которых выделяется наименьшее количество сварочного аэрозоля.</a:t>
            </a:r>
          </a:p>
          <a:p>
            <a:r>
              <a:rPr lang="ru-RU" sz="2800" dirty="0"/>
              <a:t>Электросварочные работы, так и газосварочные, могут выполняться на установках и оборудовании, отвечающим требованиям безопасности, изложенным в государственных стандартах, Правилах устройства электроустановок, строительных нормах и правилах.</a:t>
            </a:r>
          </a:p>
          <a:p>
            <a:r>
              <a:rPr lang="ru-RU" sz="2800" dirty="0"/>
              <a:t>Здесь </a:t>
            </a:r>
            <a:r>
              <a:rPr lang="ru-RU" sz="2800" b="1" dirty="0"/>
              <a:t>главный опасный фактор - это возможное поражение людей электрическим током от самих сварочных установок при отсутствии на них или неисправности элементов защиты: световой сигнализации, защитного заземления, ограждения токоведущих частей и т.п.</a:t>
            </a:r>
          </a:p>
        </p:txBody>
      </p:sp>
    </p:spTree>
    <p:extLst>
      <p:ext uri="{BB962C8B-B14F-4D97-AF65-F5344CB8AC3E}">
        <p14:creationId xmlns:p14="http://schemas.microsoft.com/office/powerpoint/2010/main" val="123609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D62938-D515-47CC-8C72-CBEA846C762D}"/>
              </a:ext>
            </a:extLst>
          </p:cNvPr>
          <p:cNvSpPr>
            <a:spLocks noGrp="1"/>
          </p:cNvSpPr>
          <p:nvPr>
            <p:ph idx="1"/>
          </p:nvPr>
        </p:nvSpPr>
        <p:spPr>
          <a:xfrm>
            <a:off x="0" y="0"/>
            <a:ext cx="12192000" cy="6857999"/>
          </a:xfrm>
        </p:spPr>
        <p:txBody>
          <a:bodyPr>
            <a:normAutofit/>
          </a:bodyPr>
          <a:lstStyle/>
          <a:p>
            <a:r>
              <a:rPr lang="ru-RU" sz="2800" dirty="0"/>
              <a:t>Поэтому в организации назначаются приказом лица, ответственные за исправное состояние этих установок из числа инженерно-технических работников.</a:t>
            </a:r>
          </a:p>
          <a:p>
            <a:r>
              <a:rPr lang="ru-RU" sz="2800" dirty="0"/>
              <a:t>Требования безопасности, предъявляемые к электросварочным установкам, следующие.</a:t>
            </a:r>
          </a:p>
          <a:p>
            <a:r>
              <a:rPr lang="ru-RU" sz="2800" dirty="0"/>
              <a:t>Питание электрической дуги разрешается производить только от сварочных трансформаторов, генераторов и выпрямителей. Непосредственное питание сварочной дуги от силовой, осветительной и контактной сети не допускается.</a:t>
            </a:r>
          </a:p>
          <a:p>
            <a:r>
              <a:rPr lang="ru-RU" sz="2800" dirty="0"/>
              <a:t>Сварочное оборудование (трансформаторы, генераторы и др.) подключать к силовой сети и отключать от нее необходимо с помощью контактора или специального выключателя.</a:t>
            </a:r>
          </a:p>
        </p:txBody>
      </p:sp>
    </p:spTree>
    <p:extLst>
      <p:ext uri="{BB962C8B-B14F-4D97-AF65-F5344CB8AC3E}">
        <p14:creationId xmlns:p14="http://schemas.microsoft.com/office/powerpoint/2010/main" val="368751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B88BA8-9A7E-4A01-AE8D-0FDB82AD8A43}"/>
              </a:ext>
            </a:extLst>
          </p:cNvPr>
          <p:cNvSpPr>
            <a:spLocks noGrp="1"/>
          </p:cNvSpPr>
          <p:nvPr>
            <p:ph idx="1"/>
          </p:nvPr>
        </p:nvSpPr>
        <p:spPr>
          <a:xfrm>
            <a:off x="0" y="0"/>
            <a:ext cx="12192000" cy="6857999"/>
          </a:xfrm>
        </p:spPr>
        <p:txBody>
          <a:bodyPr>
            <a:normAutofit lnSpcReduction="10000"/>
          </a:bodyPr>
          <a:lstStyle/>
          <a:p>
            <a:r>
              <a:rPr lang="ru-RU" sz="3200" dirty="0"/>
              <a:t>а участках, где применяются передвижные электросварочные установки, устанавливаются рубильники закрытого типа, предназначенные для подключения сварочных агрегатов. Длина между питающей сетью и передвижным сварочным агрегатом не должна превышать 10 м.</a:t>
            </a:r>
          </a:p>
          <a:p>
            <a:r>
              <a:rPr lang="ru-RU" sz="3200" dirty="0"/>
              <a:t>Для подвода сварочного тока к </a:t>
            </a:r>
            <a:r>
              <a:rPr lang="ru-RU" sz="3200" dirty="0" err="1"/>
              <a:t>электродержателям</a:t>
            </a:r>
            <a:r>
              <a:rPr lang="ru-RU" sz="3200" dirty="0"/>
              <a:t> необходимо применять изолированные гибкие кабели, рассчитанные на надежную работу при максимальных электрических нагрузках.</a:t>
            </a:r>
          </a:p>
          <a:p>
            <a:r>
              <a:rPr lang="ru-RU" sz="3200" dirty="0"/>
              <a:t>Сечение проводов выбирается в зависимости от силы сварочного тока.</a:t>
            </a:r>
          </a:p>
        </p:txBody>
      </p:sp>
    </p:spTree>
    <p:extLst>
      <p:ext uri="{BB962C8B-B14F-4D97-AF65-F5344CB8AC3E}">
        <p14:creationId xmlns:p14="http://schemas.microsoft.com/office/powerpoint/2010/main" val="607797448"/>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Капля</Template>
  <TotalTime>109</TotalTime>
  <Words>732</Words>
  <Application>Microsoft Office PowerPoint</Application>
  <PresentationFormat>Широкоэкранный</PresentationFormat>
  <Paragraphs>42</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Tw Cen MT</vt:lpstr>
      <vt:lpstr>Капля</vt:lpstr>
      <vt:lpstr>Презентация PowerPoint</vt:lpstr>
      <vt:lpstr>Охрана труда  при производстве электросварочных работ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Вопросы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Охрана труда при производстве электросвароч-ных работ</dc:title>
  <dc:creator>L E N O V O</dc:creator>
  <cp:lastModifiedBy>L E N O V O</cp:lastModifiedBy>
  <cp:revision>11</cp:revision>
  <dcterms:created xsi:type="dcterms:W3CDTF">2020-04-19T18:01:40Z</dcterms:created>
  <dcterms:modified xsi:type="dcterms:W3CDTF">2020-04-24T07:03:19Z</dcterms:modified>
</cp:coreProperties>
</file>