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sldIdLst>
    <p:sldId id="350" r:id="rId2"/>
    <p:sldId id="256" r:id="rId3"/>
    <p:sldId id="29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C516-65A6-43D6-9134-925340BB9A8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7B8B-50FC-4FB8-9C0E-1D60B06A7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64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C516-65A6-43D6-9134-925340BB9A8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7B8B-50FC-4FB8-9C0E-1D60B06A7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0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C516-65A6-43D6-9134-925340BB9A8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7B8B-50FC-4FB8-9C0E-1D60B06A7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324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C516-65A6-43D6-9134-925340BB9A8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7B8B-50FC-4FB8-9C0E-1D60B06A7D67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8186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C516-65A6-43D6-9134-925340BB9A8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7B8B-50FC-4FB8-9C0E-1D60B06A7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93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C516-65A6-43D6-9134-925340BB9A8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7B8B-50FC-4FB8-9C0E-1D60B06A7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24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C516-65A6-43D6-9134-925340BB9A8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7B8B-50FC-4FB8-9C0E-1D60B06A7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26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C516-65A6-43D6-9134-925340BB9A8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7B8B-50FC-4FB8-9C0E-1D60B06A7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6641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C516-65A6-43D6-9134-925340BB9A8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7B8B-50FC-4FB8-9C0E-1D60B06A7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770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C516-65A6-43D6-9134-925340BB9A8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7B8B-50FC-4FB8-9C0E-1D60B06A7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41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C516-65A6-43D6-9134-925340BB9A8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7B8B-50FC-4FB8-9C0E-1D60B06A7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20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C516-65A6-43D6-9134-925340BB9A8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7B8B-50FC-4FB8-9C0E-1D60B06A7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03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C516-65A6-43D6-9134-925340BB9A8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7B8B-50FC-4FB8-9C0E-1D60B06A7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05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C516-65A6-43D6-9134-925340BB9A8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7B8B-50FC-4FB8-9C0E-1D60B06A7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596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C516-65A6-43D6-9134-925340BB9A8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7B8B-50FC-4FB8-9C0E-1D60B06A7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27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C516-65A6-43D6-9134-925340BB9A8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7B8B-50FC-4FB8-9C0E-1D60B06A7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616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C516-65A6-43D6-9134-925340BB9A8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7B8B-50FC-4FB8-9C0E-1D60B06A7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21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C516-65A6-43D6-9134-925340BB9A8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7B8B-50FC-4FB8-9C0E-1D60B06A7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6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947C516-65A6-43D6-9134-925340BB9A8E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2B77B8B-50FC-4FB8-9C0E-1D60B06A7D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40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  <p:sldLayoutId id="2147483775" r:id="rId17"/>
    <p:sldLayoutId id="2147483776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31260EA-B1AD-46AF-A3A9-2CF093FC2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296650" cy="6858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4400" dirty="0"/>
              <a:t>Здравствуйте, учащиеся группы 1.5!</a:t>
            </a:r>
          </a:p>
          <a:p>
            <a:pPr marL="0" indent="0" algn="ctr">
              <a:buNone/>
            </a:pPr>
            <a:r>
              <a:rPr lang="ru-RU" sz="4400" dirty="0"/>
              <a:t>Задание для самообучения!</a:t>
            </a:r>
          </a:p>
          <a:p>
            <a:pPr marL="0" indent="0" algn="ctr">
              <a:buNone/>
            </a:pPr>
            <a:r>
              <a:rPr lang="ru-RU" sz="4400" dirty="0"/>
              <a:t>Изучить тему ,,Охрана труда </a:t>
            </a:r>
            <a:br>
              <a:rPr lang="ru-RU" sz="4400" dirty="0"/>
            </a:br>
            <a:r>
              <a:rPr lang="ru-RU" sz="4400" dirty="0"/>
              <a:t>при производстве монтажа строительных конструкций», </a:t>
            </a:r>
            <a:r>
              <a:rPr lang="ru-RU" sz="4400" b="1" u="sng" dirty="0"/>
              <a:t>законспектировать </a:t>
            </a:r>
            <a:r>
              <a:rPr lang="ru-RU" sz="4400" dirty="0"/>
              <a:t>основные моменты!</a:t>
            </a:r>
          </a:p>
          <a:p>
            <a:pPr marL="0" indent="0" algn="ctr">
              <a:buNone/>
            </a:pPr>
            <a:r>
              <a:rPr lang="ru-RU" sz="4400" dirty="0"/>
              <a:t>Вопросы и </a:t>
            </a:r>
            <a:r>
              <a:rPr lang="ru-RU" sz="4400" b="1" u="sng" dirty="0"/>
              <a:t>выполненные задания отправляем</a:t>
            </a:r>
            <a:r>
              <a:rPr lang="ru-RU" sz="4400" dirty="0"/>
              <a:t> мне на почту yanukovich_y@bk.ru!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750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96167F9-5DC9-4097-8E82-138AEA00B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fontScale="92500"/>
          </a:bodyPr>
          <a:lstStyle/>
          <a:p>
            <a:r>
              <a:rPr lang="ru-RU" sz="4800" dirty="0"/>
              <a:t>При монтаже крупноразмерных элементов и конструкций многоэтажных зданий перемещение рабочих по навесным лестницам разрешается только в пределах двух этажей. Одновременно с монтажом конструкций каркаса должен осуществляться монтаж постоянных лестниц и лифтов.</a:t>
            </a:r>
          </a:p>
        </p:txBody>
      </p:sp>
    </p:spTree>
    <p:extLst>
      <p:ext uri="{BB962C8B-B14F-4D97-AF65-F5344CB8AC3E}">
        <p14:creationId xmlns:p14="http://schemas.microsoft.com/office/powerpoint/2010/main" val="455167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5ACCAC2-CCC1-4966-A518-0ABF11CF8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lnSpcReduction="10000"/>
          </a:bodyPr>
          <a:lstStyle/>
          <a:p>
            <a:r>
              <a:rPr lang="ru-RU" sz="4400" dirty="0"/>
              <a:t>Смонтированные междуэтажные перекрытия зданий до монтажа наружных стен следующего этажа следует ограждать перилами высотой не менее 1 м с бортовым и средним промежуточным ограждениями. Рабочие места необходимо оборудовать приспособлениями, обеспечивающими безопасность производства работ.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51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0A22B80-97C8-4370-AD44-E165ABD1A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fontScale="92500" lnSpcReduction="10000"/>
          </a:bodyPr>
          <a:lstStyle/>
          <a:p>
            <a:r>
              <a:rPr lang="ru-RU" sz="6000" dirty="0"/>
              <a:t>Запрещается пребывание людей под этажами, где осуществляются строительно-монтажные работы (в одной захватке), а также в зоне перемещения элементов и конструкций кранами.</a:t>
            </a:r>
          </a:p>
        </p:txBody>
      </p:sp>
    </p:spTree>
    <p:extLst>
      <p:ext uri="{BB962C8B-B14F-4D97-AF65-F5344CB8AC3E}">
        <p14:creationId xmlns:p14="http://schemas.microsoft.com/office/powerpoint/2010/main" val="3368387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D72E505-4DF3-4008-A554-6760B39E8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r>
              <a:rPr lang="ru-RU" sz="4800" dirty="0"/>
              <a:t>Монтажные и верхолазные работы на открытом воздухе -при силе ветра шесть баллов и более, гололедице, сильном снегопаде и дожде не допускаются. При монтаже вертикальных глухих панелей работа прекращается при ветре в пять баллов.</a:t>
            </a:r>
          </a:p>
        </p:txBody>
      </p:sp>
    </p:spTree>
    <p:extLst>
      <p:ext uri="{BB962C8B-B14F-4D97-AF65-F5344CB8AC3E}">
        <p14:creationId xmlns:p14="http://schemas.microsoft.com/office/powerpoint/2010/main" val="3797436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CC569E1-75E2-446E-95FB-08C6481E1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lnSpcReduction="10000"/>
          </a:bodyPr>
          <a:lstStyle/>
          <a:p>
            <a:r>
              <a:rPr lang="ru-RU" sz="4800" dirty="0"/>
              <a:t>Кроме общих указаний при монтаже сборных конструкций необходимо выполнять ряд дополнительных требований, зависящих от конструктивных особенностей зданий и сооружений. При монтаже сборных конструкций промышленных зданий необходимо следующее.</a:t>
            </a:r>
          </a:p>
        </p:txBody>
      </p:sp>
    </p:spTree>
    <p:extLst>
      <p:ext uri="{BB962C8B-B14F-4D97-AF65-F5344CB8AC3E}">
        <p14:creationId xmlns:p14="http://schemas.microsoft.com/office/powerpoint/2010/main" val="2452684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670DA26-8315-44F8-9941-20D8295C4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r>
              <a:rPr lang="ru-RU" sz="4800" dirty="0"/>
              <a:t>В целях безопасности выполнения операций по строповке элементов сборных конструкций в штабелях следует их укладывать с прокладками, позволяющими подводить строп без поворота (кантовки) или приподнятая элементов.</a:t>
            </a:r>
          </a:p>
        </p:txBody>
      </p:sp>
    </p:spTree>
    <p:extLst>
      <p:ext uri="{BB962C8B-B14F-4D97-AF65-F5344CB8AC3E}">
        <p14:creationId xmlns:p14="http://schemas.microsoft.com/office/powerpoint/2010/main" val="2061721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D4E4B92-C48D-4100-93D6-16FC6FC83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lnSpcReduction="10000"/>
          </a:bodyPr>
          <a:lstStyle/>
          <a:p>
            <a:r>
              <a:rPr lang="ru-RU" sz="4800" dirty="0"/>
              <a:t>Закладные петли для строповки элементов сборных железобетонных конструкций должны быть изготовлены из мягкой стали и иметь трехкратный запас прочности. Запрещается сгибать закладные петли до установки элементов в проектное положение.</a:t>
            </a:r>
          </a:p>
        </p:txBody>
      </p:sp>
    </p:spTree>
    <p:extLst>
      <p:ext uri="{BB962C8B-B14F-4D97-AF65-F5344CB8AC3E}">
        <p14:creationId xmlns:p14="http://schemas.microsoft.com/office/powerpoint/2010/main" val="1458859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DD3116B-8A81-4338-85A1-D4F561DDC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lnSpcReduction="10000"/>
          </a:bodyPr>
          <a:lstStyle/>
          <a:p>
            <a:r>
              <a:rPr lang="ru-RU" sz="4800" dirty="0"/>
              <a:t>Строповку сборных железобетонных элементов следует производить по заранее разработанным схемам. Применять механические захваты с </a:t>
            </a:r>
            <a:r>
              <a:rPr lang="ru-RU" sz="4800" dirty="0" err="1"/>
              <a:t>пневмоприсосами</a:t>
            </a:r>
            <a:r>
              <a:rPr lang="ru-RU" sz="4800" dirty="0"/>
              <a:t> без приспособлений, исключающих падение поднимаемых элементов, не разрешается.</a:t>
            </a:r>
          </a:p>
        </p:txBody>
      </p:sp>
    </p:spTree>
    <p:extLst>
      <p:ext uri="{BB962C8B-B14F-4D97-AF65-F5344CB8AC3E}">
        <p14:creationId xmlns:p14="http://schemas.microsoft.com/office/powerpoint/2010/main" val="1269390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9A447CE-50E0-4650-9E98-0DF27A07D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lnSpcReduction="10000"/>
          </a:bodyPr>
          <a:lstStyle/>
          <a:p>
            <a:r>
              <a:rPr lang="ru-RU" sz="4400" dirty="0"/>
              <a:t>Монтаж сборных железобетонных конструкций каждого последующего этажа допускается лишь после окончания монтажа перекрытия предыдущего, а также всех работ по укреплению, сварке и </a:t>
            </a:r>
            <a:r>
              <a:rPr lang="ru-RU" sz="4400" dirty="0" err="1"/>
              <a:t>замоноличиванию</a:t>
            </a:r>
            <a:r>
              <a:rPr lang="ru-RU" sz="4400" dirty="0"/>
              <a:t> узлов. Оставляемые в перекрытиях проемы и отверстия следует закрывать настилом или ограждать.</a:t>
            </a:r>
          </a:p>
        </p:txBody>
      </p:sp>
    </p:spTree>
    <p:extLst>
      <p:ext uri="{BB962C8B-B14F-4D97-AF65-F5344CB8AC3E}">
        <p14:creationId xmlns:p14="http://schemas.microsoft.com/office/powerpoint/2010/main" val="2415542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FB56A35-520E-41E2-A554-C2BB92CD0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lnSpcReduction="10000"/>
          </a:bodyPr>
          <a:lstStyle/>
          <a:p>
            <a:r>
              <a:rPr lang="ru-RU" sz="4800" dirty="0"/>
              <a:t>Сварку и </a:t>
            </a:r>
            <a:r>
              <a:rPr lang="ru-RU" sz="4800" dirty="0" err="1"/>
              <a:t>замоноличивание</a:t>
            </a:r>
            <a:r>
              <a:rPr lang="ru-RU" sz="4800" dirty="0"/>
              <a:t> узлов установленных железобетонных конструкций необходимо производить с перекрытий, огражденных у рабочего места, передвижных подмостей с огражденными площадками или подвесных люлек.</a:t>
            </a:r>
          </a:p>
        </p:txBody>
      </p:sp>
    </p:spTree>
    <p:extLst>
      <p:ext uri="{BB962C8B-B14F-4D97-AF65-F5344CB8AC3E}">
        <p14:creationId xmlns:p14="http://schemas.microsoft.com/office/powerpoint/2010/main" val="2743665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EEC3FF-A46B-4975-AA1C-7E89B36CF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6686550"/>
          </a:xfrm>
        </p:spPr>
        <p:txBody>
          <a:bodyPr>
            <a:normAutofit/>
          </a:bodyPr>
          <a:lstStyle/>
          <a:p>
            <a:r>
              <a:rPr lang="ru-RU" sz="8800" dirty="0"/>
              <a:t>Охрана труда </a:t>
            </a:r>
            <a:br>
              <a:rPr lang="ru-RU" sz="8800" dirty="0"/>
            </a:br>
            <a:r>
              <a:rPr lang="ru-RU" sz="8800" dirty="0"/>
              <a:t>при производстве монтажа строительных конструкций</a:t>
            </a:r>
          </a:p>
        </p:txBody>
      </p:sp>
    </p:spTree>
    <p:extLst>
      <p:ext uri="{BB962C8B-B14F-4D97-AF65-F5344CB8AC3E}">
        <p14:creationId xmlns:p14="http://schemas.microsoft.com/office/powerpoint/2010/main" val="16692007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26F7018-E648-4803-B487-B47983528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r>
              <a:rPr lang="ru-RU" dirty="0"/>
              <a:t>Монтаж зданий из крупноразмерных элементов производится в соответствии с проектом производства работ, который должен содержать следующие решения по технике безопасности:</a:t>
            </a:r>
          </a:p>
          <a:p>
            <a:r>
              <a:rPr lang="ru-RU" dirty="0"/>
              <a:t>а) организация рабочих мест;</a:t>
            </a:r>
          </a:p>
          <a:p>
            <a:r>
              <a:rPr lang="ru-RU" dirty="0"/>
              <a:t>б) последовательность технологических операций,</a:t>
            </a:r>
          </a:p>
          <a:p>
            <a:r>
              <a:rPr lang="ru-RU" dirty="0"/>
              <a:t>в) методы и приспособления для безопасной работы монтажников,</a:t>
            </a:r>
          </a:p>
          <a:p>
            <a:r>
              <a:rPr lang="ru-RU" dirty="0"/>
              <a:t>г) расположение и зоны действия монтажных механизмов,</a:t>
            </a:r>
          </a:p>
          <a:p>
            <a:r>
              <a:rPr lang="ru-RU" dirty="0"/>
              <a:t>д) способы складирования строительных материалов и элементов-здания.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75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D3C475B-D526-4B0E-9B4F-23A2494FE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r>
              <a:rPr lang="ru-RU" sz="7200" dirty="0"/>
              <a:t>Опасная зона, в которой ведется монтаж, должна быть обозначена предупредительными знаками.</a:t>
            </a:r>
          </a:p>
        </p:txBody>
      </p:sp>
    </p:spTree>
    <p:extLst>
      <p:ext uri="{BB962C8B-B14F-4D97-AF65-F5344CB8AC3E}">
        <p14:creationId xmlns:p14="http://schemas.microsoft.com/office/powerpoint/2010/main" val="18318890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DEE957F-89F7-4BD7-8ABB-21045DD34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25325" cy="6857999"/>
          </a:xfrm>
        </p:spPr>
        <p:txBody>
          <a:bodyPr>
            <a:normAutofit/>
          </a:bodyPr>
          <a:lstStyle/>
          <a:p>
            <a:r>
              <a:rPr lang="ru-RU" sz="4800" dirty="0"/>
              <a:t>Все открытые проемы и опасные места в зоне монтажа должны иметь ограждения. Монтаж конструкций каждого последующего этажа или яруса можно производить только после надежного закрепления всех конструкций предыдущего.</a:t>
            </a:r>
          </a:p>
        </p:txBody>
      </p:sp>
    </p:spTree>
    <p:extLst>
      <p:ext uri="{BB962C8B-B14F-4D97-AF65-F5344CB8AC3E}">
        <p14:creationId xmlns:p14="http://schemas.microsoft.com/office/powerpoint/2010/main" val="40819469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439D915-F3EE-463E-965E-5491A5B0A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lnSpcReduction="10000"/>
          </a:bodyPr>
          <a:lstStyle/>
          <a:p>
            <a:r>
              <a:rPr lang="ru-RU" sz="5400" dirty="0"/>
              <a:t>Строповка элементов должна исключать возможность падения груза; она производится по схемам, составленным с учетом прочности и устойчивости поднимаемых конструкций при монтажных нагрузках.</a:t>
            </a:r>
          </a:p>
        </p:txBody>
      </p:sp>
    </p:spTree>
    <p:extLst>
      <p:ext uri="{BB962C8B-B14F-4D97-AF65-F5344CB8AC3E}">
        <p14:creationId xmlns:p14="http://schemas.microsoft.com/office/powerpoint/2010/main" val="35814912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00A9AED-11DB-4386-B16D-D3659B5BC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fontScale="92500"/>
          </a:bodyPr>
          <a:lstStyle/>
          <a:p>
            <a:r>
              <a:rPr lang="ru-RU" sz="6000" dirty="0"/>
              <a:t>Все сигналы подаются машинисту крана одним лицом — бригадиром или звеньевым, только сигнал «стоп» может быть подан любым работником, заметившим опасность.</a:t>
            </a:r>
          </a:p>
        </p:txBody>
      </p:sp>
    </p:spTree>
    <p:extLst>
      <p:ext uri="{BB962C8B-B14F-4D97-AF65-F5344CB8AC3E}">
        <p14:creationId xmlns:p14="http://schemas.microsoft.com/office/powerpoint/2010/main" val="31380811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DAE13E2-A524-4B4C-9405-5BC0F58D4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fontScale="92500"/>
          </a:bodyPr>
          <a:lstStyle/>
          <a:p>
            <a:r>
              <a:rPr lang="ru-RU" sz="6000" dirty="0"/>
              <a:t>В особо ответственных случаях сигналы должен подавать мастер или производитель работ. В любых случаях машинист крана-должен знать, чьим командам он подчиняется.</a:t>
            </a:r>
          </a:p>
        </p:txBody>
      </p:sp>
    </p:spTree>
    <p:extLst>
      <p:ext uri="{BB962C8B-B14F-4D97-AF65-F5344CB8AC3E}">
        <p14:creationId xmlns:p14="http://schemas.microsoft.com/office/powerpoint/2010/main" val="36766214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B467262-EF79-4843-9C8E-02B01F491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95251"/>
            <a:ext cx="12115800" cy="6696074"/>
          </a:xfrm>
        </p:spPr>
        <p:txBody>
          <a:bodyPr>
            <a:normAutofit fontScale="92500" lnSpcReduction="10000"/>
          </a:bodyPr>
          <a:lstStyle/>
          <a:p>
            <a:r>
              <a:rPr lang="ru-RU" sz="6000" dirty="0"/>
              <a:t>Перемещение и монтаж конструкций над перекрытиями, под которыми находятся люди, допускается только в исключительных случаях по письменному распоряжению главного инженера.</a:t>
            </a:r>
          </a:p>
        </p:txBody>
      </p:sp>
    </p:spTree>
    <p:extLst>
      <p:ext uri="{BB962C8B-B14F-4D97-AF65-F5344CB8AC3E}">
        <p14:creationId xmlns:p14="http://schemas.microsoft.com/office/powerpoint/2010/main" val="26271583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B20BFEA-7B22-4A38-8D24-6A409F25C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r>
              <a:rPr lang="ru-RU" sz="6000" dirty="0"/>
              <a:t>При разрыве между горизонтами монтажных и других строительных работ менее пяти </a:t>
            </a:r>
            <a:r>
              <a:rPr lang="ru-RU" sz="6000" dirty="0" err="1"/>
              <a:t>зтажей</a:t>
            </a:r>
            <a:r>
              <a:rPr lang="ru-RU" sz="6000" dirty="0"/>
              <a:t> совмещение этих работ по одной вертикали запрещается.</a:t>
            </a:r>
          </a:p>
        </p:txBody>
      </p:sp>
    </p:spTree>
    <p:extLst>
      <p:ext uri="{BB962C8B-B14F-4D97-AF65-F5344CB8AC3E}">
        <p14:creationId xmlns:p14="http://schemas.microsoft.com/office/powerpoint/2010/main" val="9566877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6ECFCD0-1EDA-4425-9F4D-D757E89EA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11278227" cy="5791200"/>
          </a:xfrm>
        </p:spPr>
        <p:txBody>
          <a:bodyPr>
            <a:normAutofit lnSpcReduction="10000"/>
          </a:bodyPr>
          <a:lstStyle/>
          <a:p>
            <a:r>
              <a:rPr lang="ru-RU" sz="6600" dirty="0"/>
              <a:t>Запрещается монтажникам находиться под грузом, а крановщику перемещать груз над людьми.</a:t>
            </a:r>
          </a:p>
        </p:txBody>
      </p:sp>
    </p:spTree>
    <p:extLst>
      <p:ext uri="{BB962C8B-B14F-4D97-AF65-F5344CB8AC3E}">
        <p14:creationId xmlns:p14="http://schemas.microsoft.com/office/powerpoint/2010/main" val="20805709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14F22BB-EE43-4A0C-9A89-1C4A93D11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r>
              <a:rPr lang="ru-RU" sz="7200" dirty="0"/>
              <a:t>Во время перемещения конструкция должна удерживаться от раскачивания и вращения оттяжками.</a:t>
            </a:r>
          </a:p>
        </p:txBody>
      </p:sp>
    </p:spTree>
    <p:extLst>
      <p:ext uri="{BB962C8B-B14F-4D97-AF65-F5344CB8AC3E}">
        <p14:creationId xmlns:p14="http://schemas.microsoft.com/office/powerpoint/2010/main" val="1713693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CB447D3-D5DC-47E6-82FF-BAEF4CA09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096750" cy="68579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u="sng" dirty="0"/>
              <a:t>Основные причины несчастных случаев, основные причины травматизма при производстве монтажных работ</a:t>
            </a:r>
          </a:p>
          <a:p>
            <a:r>
              <a:rPr lang="ru-RU" sz="3200" b="1" dirty="0"/>
              <a:t> нарушение требований безопасности к организации рабочего места</a:t>
            </a:r>
          </a:p>
          <a:p>
            <a:r>
              <a:rPr lang="ru-RU" sz="3200" b="1" dirty="0"/>
              <a:t> нарушение требований безопасности труда и правил внутреннего распорядка работающими </a:t>
            </a:r>
          </a:p>
          <a:p>
            <a:r>
              <a:rPr lang="ru-RU" sz="3200" b="1" dirty="0"/>
              <a:t>несоответствие технического состояния оборудования, инструмента и приспособлений требованиям безопасности</a:t>
            </a:r>
          </a:p>
          <a:p>
            <a:r>
              <a:rPr lang="ru-RU" sz="3200" b="1" dirty="0"/>
              <a:t>причины организационного характера </a:t>
            </a:r>
          </a:p>
        </p:txBody>
      </p:sp>
    </p:spTree>
    <p:extLst>
      <p:ext uri="{BB962C8B-B14F-4D97-AF65-F5344CB8AC3E}">
        <p14:creationId xmlns:p14="http://schemas.microsoft.com/office/powerpoint/2010/main" val="13887231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F9FAE4B-0F9F-4B5D-B15B-FDA8F391B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r>
              <a:rPr lang="ru-RU" sz="7200" dirty="0" err="1"/>
              <a:t>Расстроповка</a:t>
            </a:r>
            <a:r>
              <a:rPr lang="ru-RU" sz="7200" dirty="0"/>
              <a:t> конструкций допускается только после прочного и устойчивого их закрепления.</a:t>
            </a:r>
          </a:p>
        </p:txBody>
      </p:sp>
    </p:spTree>
    <p:extLst>
      <p:ext uri="{BB962C8B-B14F-4D97-AF65-F5344CB8AC3E}">
        <p14:creationId xmlns:p14="http://schemas.microsoft.com/office/powerpoint/2010/main" val="40492282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EAA1330-0A91-436C-A823-39B1E0EE9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r>
              <a:rPr lang="ru-RU" sz="6000" dirty="0"/>
              <a:t>Для установки и временного закрепления элементов, сварки и заделки швов монтажники должны быть обеспечены подмостями или люльками.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8706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1DD0B66-0B62-4D5B-B792-B47FC3F04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r>
              <a:rPr lang="ru-RU" sz="6600" dirty="0"/>
              <a:t>Запрещается пребывание людей на конструкциях во время их монтажа и хождение по установленным элементам, не имеющим ограждений.</a:t>
            </a:r>
          </a:p>
        </p:txBody>
      </p:sp>
    </p:spTree>
    <p:extLst>
      <p:ext uri="{BB962C8B-B14F-4D97-AF65-F5344CB8AC3E}">
        <p14:creationId xmlns:p14="http://schemas.microsoft.com/office/powerpoint/2010/main" val="40766613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FB96E19-2F02-44DF-9C77-7B2BF4CDD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ru-RU" sz="6000" dirty="0"/>
              <a:t>Переход по балке, ригелю или ферме разрешается только в том случае, если монтажник пристегнут карабином к предохранительному канату, натянутому вдоль элемента.</a:t>
            </a:r>
          </a:p>
        </p:txBody>
      </p:sp>
    </p:spTree>
    <p:extLst>
      <p:ext uri="{BB962C8B-B14F-4D97-AF65-F5344CB8AC3E}">
        <p14:creationId xmlns:p14="http://schemas.microsoft.com/office/powerpoint/2010/main" val="24691272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7E7FB88-DEDF-45DB-B614-62A1F712C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r>
              <a:rPr lang="ru-RU" sz="6600" dirty="0"/>
              <a:t>Монтажные работы должны быть прекращены при силе ветра больше 6 баллов, при гололедице, сильном снегопаде, дожде к грозе.</a:t>
            </a:r>
          </a:p>
        </p:txBody>
      </p:sp>
    </p:spTree>
    <p:extLst>
      <p:ext uri="{BB962C8B-B14F-4D97-AF65-F5344CB8AC3E}">
        <p14:creationId xmlns:p14="http://schemas.microsoft.com/office/powerpoint/2010/main" val="6410414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9204BCE-9F59-45B3-8C44-5F0B0734E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u="sng" dirty="0"/>
              <a:t>Вопросы</a:t>
            </a:r>
          </a:p>
          <a:p>
            <a:r>
              <a:rPr lang="ru-RU" sz="4000" dirty="0"/>
              <a:t>Назовите общие правила охраны труда при монтаже строительных конструкций?</a:t>
            </a:r>
          </a:p>
          <a:p>
            <a:r>
              <a:rPr lang="ru-RU" sz="4000" dirty="0"/>
              <a:t>Назовите основные причины несчастных случаев </a:t>
            </a:r>
            <a:r>
              <a:rPr lang="ru-RU" sz="4000" dirty="0" err="1"/>
              <a:t>иосновные</a:t>
            </a:r>
            <a:r>
              <a:rPr lang="ru-RU" sz="4000" dirty="0"/>
              <a:t> причины травматизма при производстве монтажных работ?</a:t>
            </a:r>
          </a:p>
          <a:p>
            <a:r>
              <a:rPr lang="ru-RU" sz="4000" dirty="0"/>
              <a:t>Перечислите вредные производственные факторы при производстве монтажных работ?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7858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44E8807-CB23-4994-BA32-3D426C6B2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u="sng" dirty="0"/>
              <a:t>Вредные производственные факторы при производстве монтажных работ</a:t>
            </a:r>
          </a:p>
          <a:p>
            <a:r>
              <a:rPr lang="ru-RU" sz="3200" b="1" dirty="0"/>
              <a:t>движущиеся машины и механизмы</a:t>
            </a:r>
          </a:p>
          <a:p>
            <a:r>
              <a:rPr lang="ru-RU" sz="3200" b="1" dirty="0"/>
              <a:t>перемещаемые машинами изделия, конструкции и материалы</a:t>
            </a:r>
          </a:p>
          <a:p>
            <a:r>
              <a:rPr lang="ru-RU" sz="3200" b="1" dirty="0"/>
              <a:t>повышенная или пониженная температура воздуха рабочей зоны</a:t>
            </a:r>
          </a:p>
          <a:p>
            <a:r>
              <a:rPr lang="ru-RU" sz="3200" b="1" dirty="0"/>
              <a:t>острые кромки, заусенцы и шероховатость на поверхностях инструментов и оборудования</a:t>
            </a:r>
          </a:p>
          <a:p>
            <a:r>
              <a:rPr lang="ru-RU" sz="3200" b="1" dirty="0"/>
              <a:t>повышенная запыленность и влажность воздуха рабочей зоны</a:t>
            </a:r>
          </a:p>
        </p:txBody>
      </p:sp>
    </p:spTree>
    <p:extLst>
      <p:ext uri="{BB962C8B-B14F-4D97-AF65-F5344CB8AC3E}">
        <p14:creationId xmlns:p14="http://schemas.microsoft.com/office/powerpoint/2010/main" val="3808039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65B58F2-8059-4F7A-94EA-8DC9BD9A6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lnSpcReduction="10000"/>
          </a:bodyPr>
          <a:lstStyle/>
          <a:p>
            <a:r>
              <a:rPr lang="ru-RU" sz="4000" b="1" dirty="0"/>
              <a:t>повышенный уровень шума и вибрации на рабочем месте</a:t>
            </a:r>
          </a:p>
          <a:p>
            <a:r>
              <a:rPr lang="ru-RU" sz="4000" b="1" dirty="0"/>
              <a:t>опасные зоны вблизи котлованов, траншей и других перепадов по высоте, мест, над которыми происходит перемещение грузов грузоподъемными кранами</a:t>
            </a:r>
          </a:p>
          <a:p>
            <a:r>
              <a:rPr lang="ru-RU" sz="4000" b="1" dirty="0"/>
              <a:t>Работы на высоте</a:t>
            </a:r>
          </a:p>
          <a:p>
            <a:r>
              <a:rPr lang="ru-RU" sz="4000" b="1" dirty="0"/>
              <a:t>Падающие предметы</a:t>
            </a:r>
          </a:p>
          <a:p>
            <a:r>
              <a:rPr lang="ru-RU" sz="4000" b="1" dirty="0"/>
              <a:t>Электрический ток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176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BF2CEA9-571E-455A-A2CA-530CFB07B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95325"/>
            <a:ext cx="12192000" cy="61626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/>
              <a:t>Техника безопасности при производстве монтажных работ</a:t>
            </a:r>
          </a:p>
        </p:txBody>
      </p:sp>
    </p:spTree>
    <p:extLst>
      <p:ext uri="{BB962C8B-B14F-4D97-AF65-F5344CB8AC3E}">
        <p14:creationId xmlns:p14="http://schemas.microsoft.com/office/powerpoint/2010/main" val="1152429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8E5ED7E-20BE-413C-82D9-0BAA688E5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lnSpcReduction="10000"/>
          </a:bodyPr>
          <a:lstStyle/>
          <a:p>
            <a:r>
              <a:rPr lang="ru-RU" sz="4800" dirty="0"/>
              <a:t>Монтаж конструкций зданий и сооружений следует производить в соответствии с требованиями «Техники безопасности в строительстве». Ниже приведены общие указания, которые необходимо соблюдать при монтаже зданий и сооружений.</a:t>
            </a:r>
          </a:p>
        </p:txBody>
      </p:sp>
    </p:spTree>
    <p:extLst>
      <p:ext uri="{BB962C8B-B14F-4D97-AF65-F5344CB8AC3E}">
        <p14:creationId xmlns:p14="http://schemas.microsoft.com/office/powerpoint/2010/main" val="1971273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763D8A-EAEE-4E98-BC05-432D07806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fontScale="92500"/>
          </a:bodyPr>
          <a:lstStyle/>
          <a:p>
            <a:r>
              <a:rPr lang="ru-RU" sz="8000" dirty="0"/>
              <a:t>Монтажники, имеющие стаж работы менее года и разряд ниже 3, к работе на высоте не допускаются.</a:t>
            </a:r>
          </a:p>
        </p:txBody>
      </p:sp>
    </p:spTree>
    <p:extLst>
      <p:ext uri="{BB962C8B-B14F-4D97-AF65-F5344CB8AC3E}">
        <p14:creationId xmlns:p14="http://schemas.microsoft.com/office/powerpoint/2010/main" val="2490950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3516261-9432-449E-8C65-7D14113E8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r>
              <a:rPr lang="ru-RU" sz="4400" dirty="0"/>
              <a:t>Рабочие всех специальностей, назначаемые для работы на высоте (монтажники, такелажники, слесари, плотники, электросварщики), к производству работ допускаются только с предохранительными поясами, которые предварительно проверяют и испытывают.</a:t>
            </a:r>
          </a:p>
        </p:txBody>
      </p:sp>
    </p:spTree>
    <p:extLst>
      <p:ext uri="{BB962C8B-B14F-4D97-AF65-F5344CB8AC3E}">
        <p14:creationId xmlns:p14="http://schemas.microsoft.com/office/powerpoint/2010/main" val="916799520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90</TotalTime>
  <Words>923</Words>
  <Application>Microsoft Office PowerPoint</Application>
  <PresentationFormat>Широкоэкранный</PresentationFormat>
  <Paragraphs>59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8" baseType="lpstr">
      <vt:lpstr>Arial</vt:lpstr>
      <vt:lpstr>Tw Cen MT</vt:lpstr>
      <vt:lpstr>Капля</vt:lpstr>
      <vt:lpstr>Презентация PowerPoint</vt:lpstr>
      <vt:lpstr>Охрана труда  при производстве монтажа строительных конструкций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Охрана труда  при производстве монтажа строительных конструкций</dc:title>
  <dc:creator>L E N O V O</dc:creator>
  <cp:lastModifiedBy>L E N O V O</cp:lastModifiedBy>
  <cp:revision>10</cp:revision>
  <dcterms:created xsi:type="dcterms:W3CDTF">2020-04-19T13:12:49Z</dcterms:created>
  <dcterms:modified xsi:type="dcterms:W3CDTF">2020-04-20T06:20:15Z</dcterms:modified>
</cp:coreProperties>
</file>