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350" r:id="rId2"/>
    <p:sldId id="256" r:id="rId3"/>
    <p:sldId id="257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7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65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283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188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626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5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48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882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58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9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25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94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8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1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3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22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0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76A3B23-0331-4331-A01F-7C9E1B39998A}" type="datetimeFigureOut">
              <a:rPr lang="ru-RU" smtClean="0"/>
              <a:t>19.04.2020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A84FFC-C828-4AF3-A98B-36211C1A7F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33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  <p:sldLayoutId id="2147483925" r:id="rId14"/>
    <p:sldLayoutId id="2147483926" r:id="rId15"/>
    <p:sldLayoutId id="2147483927" r:id="rId16"/>
    <p:sldLayoutId id="2147483928" r:id="rId17"/>
    <p:sldLayoutId id="214748392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1260EA-B1AD-46AF-A3A9-2CF093FC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dirty="0"/>
              <a:t>Здравствуйте, учащиеся группы 1.1!</a:t>
            </a:r>
          </a:p>
          <a:p>
            <a:pPr marL="0" indent="0" algn="ctr">
              <a:buNone/>
            </a:pPr>
            <a:r>
              <a:rPr lang="ru-RU" sz="4400" dirty="0"/>
              <a:t>Задание для самообучения!</a:t>
            </a:r>
          </a:p>
          <a:p>
            <a:pPr marL="0" indent="0" algn="ctr">
              <a:buNone/>
            </a:pPr>
            <a:r>
              <a:rPr lang="ru-RU" sz="4400" dirty="0"/>
              <a:t>Изучить тему ,,Охрана труда </a:t>
            </a:r>
            <a:br>
              <a:rPr lang="ru-RU" sz="4400" dirty="0"/>
            </a:br>
            <a:r>
              <a:rPr lang="ru-RU" sz="4400" dirty="0"/>
              <a:t>при производстве малярных и обойных работ», </a:t>
            </a:r>
            <a:r>
              <a:rPr lang="ru-RU" sz="4400" b="1" u="sng" dirty="0"/>
              <a:t>законспектировать </a:t>
            </a:r>
            <a:r>
              <a:rPr lang="ru-RU" sz="4400"/>
              <a:t>основные моменты!</a:t>
            </a:r>
          </a:p>
          <a:p>
            <a:pPr marL="0" indent="0" algn="ctr">
              <a:buNone/>
            </a:pPr>
            <a:r>
              <a:rPr lang="ru-RU" sz="4400" dirty="0"/>
              <a:t>Вопросы и </a:t>
            </a:r>
            <a:r>
              <a:rPr lang="ru-RU" sz="4400" b="1" u="sng" dirty="0"/>
              <a:t>выполненные задания отправляем</a:t>
            </a:r>
            <a:r>
              <a:rPr lang="ru-RU" sz="4400" dirty="0"/>
              <a:t> мне на почту yanukovich_y@bk.ru!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750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51A0AD-362D-457C-8A79-F27C357C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5400" dirty="0"/>
              <a:t>Перед началом работы следует лишний раз убедиться в прочности лестницы или стремянки. </a:t>
            </a:r>
            <a:r>
              <a:rPr lang="ru-RU" sz="5400" b="1" dirty="0"/>
              <a:t>С шатающихся, поврежденных лестниц и стремянок работать нельзя!</a:t>
            </a:r>
          </a:p>
        </p:txBody>
      </p:sp>
    </p:spTree>
    <p:extLst>
      <p:ext uri="{BB962C8B-B14F-4D97-AF65-F5344CB8AC3E}">
        <p14:creationId xmlns:p14="http://schemas.microsoft.com/office/powerpoint/2010/main" val="31164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CB97FB-7F1C-4383-8C21-89061F22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000" b="1" dirty="0"/>
              <a:t> Все необходимые инструменты и материалы необходимо заблаговременно расположить таким образом, чтобы в ходе работы исключить все лишние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1633016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6157520-96E8-405D-A443-9F900CDD0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6600" dirty="0"/>
              <a:t> Одежда во время проведения работ должна быть застегнута на все пуговицы, а рукава завязаны. Длинные волосы необходимо заправить под головной убор.</a:t>
            </a:r>
          </a:p>
        </p:txBody>
      </p:sp>
    </p:spTree>
    <p:extLst>
      <p:ext uri="{BB962C8B-B14F-4D97-AF65-F5344CB8AC3E}">
        <p14:creationId xmlns:p14="http://schemas.microsoft.com/office/powerpoint/2010/main" val="744771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F14342-854B-4DF9-90F8-4E6001FE4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6000" b="1" dirty="0"/>
              <a:t>Место проведения работ должно быть достаточно освещено. </a:t>
            </a:r>
            <a:r>
              <a:rPr lang="ru-RU" sz="6000" dirty="0"/>
              <a:t>Минимальная освещенность рабочего места должна быть не менее 50 люкс.</a:t>
            </a:r>
          </a:p>
        </p:txBody>
      </p:sp>
    </p:spTree>
    <p:extLst>
      <p:ext uri="{BB962C8B-B14F-4D97-AF65-F5344CB8AC3E}">
        <p14:creationId xmlns:p14="http://schemas.microsoft.com/office/powerpoint/2010/main" val="9273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B0860E-6B3A-4447-8D6B-63ABAAA61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5400" b="1" dirty="0"/>
              <a:t>В ходе работы, обрабатывайте только тот участок поверхности, до которого вы сможете без труда дотянуться</a:t>
            </a:r>
            <a:r>
              <a:rPr lang="ru-RU" sz="5400" dirty="0"/>
              <a:t>, лучше чаще переставлять лестницу (стремянку).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032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BB37E7-E8AE-417B-9BA0-6D461294C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</a:t>
            </a:r>
            <a:r>
              <a:rPr lang="ru-RU" sz="4400" dirty="0"/>
              <a:t>Если проводится совмещенная работа в несколько ярусов, то над работающими на нижних ярусах, должны быть устроены сплошные настилы (не менее двух-трех), ограждающих работников от случайного падения каких-либо предметов с верхнего яруса.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532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BD38331-845D-4398-893C-1F5AF7A36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000" dirty="0"/>
              <a:t>Подготовку к работе красок, в состав которых входят горючие вещества, необходимо производить в отдельном подсобном помещении с хорошей вентиляцией, в котором также нельзя курить, пользоваться открытым огнем, зажигать нагревательные приборы. Осветительные приборы в данных помещениях должны быть выполнены во взрывобезопасном исполнении.</a:t>
            </a:r>
          </a:p>
        </p:txBody>
      </p:sp>
    </p:spTree>
    <p:extLst>
      <p:ext uri="{BB962C8B-B14F-4D97-AF65-F5344CB8AC3E}">
        <p14:creationId xmlns:p14="http://schemas.microsoft.com/office/powerpoint/2010/main" val="77230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46D816-96F9-4E67-AF5B-C47DD586B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  </a:t>
            </a:r>
            <a:r>
              <a:rPr lang="ru-RU" sz="3600" b="1" dirty="0"/>
              <a:t>Не следует более десяти минут находиться внутри помещения, свежеокрашенного нитрокрасками, масляными красками или лаками. </a:t>
            </a:r>
            <a:r>
              <a:rPr lang="ru-RU" sz="3600" dirty="0"/>
              <a:t>Во время перерывов в работе, тару с нитрокрасками и лаками необходимо плотно закрывать крышками и пробками. Для их открывания можно применять приспособлений из дерева, алюминия или меди, чтобы избежать возгорания от случайно возникшей искры (при открывании стальными предметами).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153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4DB3E5-62CA-4E1E-85DA-37BCB39D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6000" b="1" dirty="0"/>
              <a:t>Работая с едкими или вредными веществами, следует применять защитные пасты и мази, смываемые теплой водой с мылом по окончании работы.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363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0CCC26-0159-4CE9-9777-6A37E98E6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5400" b="1" dirty="0"/>
              <a:t>Все малярные материалы должны применяться в строгом соответствии с имеющимися техническими условиями и инструкциями, предоставляемыми заводом-изготовителем.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523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5FF70-5D24-482C-AF8B-C2F65EF7D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410325"/>
          </a:xfrm>
        </p:spPr>
        <p:txBody>
          <a:bodyPr>
            <a:normAutofit fontScale="90000"/>
          </a:bodyPr>
          <a:lstStyle/>
          <a:p>
            <a:r>
              <a:rPr lang="ru-RU" sz="11500" dirty="0"/>
              <a:t>Охрана труда </a:t>
            </a:r>
            <a:br>
              <a:rPr lang="ru-RU" sz="11500" dirty="0"/>
            </a:br>
            <a:r>
              <a:rPr lang="ru-RU" sz="11500" dirty="0"/>
              <a:t>при производстве малярных и обойных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302613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809508-EB3B-4508-BB7C-F06153740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5400" b="1" dirty="0"/>
              <a:t>Предварительные работы по подготовке поверхностей, должны производиться с использованием средств индивидуальной защиты: перчаток, защитных очков, респираторов или марлевых повязок.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75993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6F386E-C31C-42CB-9B90-1FC97C9E9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u="sng" dirty="0"/>
              <a:t>Вредные производственные факторы при производстве малярных работ </a:t>
            </a:r>
          </a:p>
          <a:p>
            <a:r>
              <a:rPr lang="ru-RU" sz="3200" b="1" dirty="0"/>
              <a:t>Пыль</a:t>
            </a:r>
          </a:p>
          <a:p>
            <a:r>
              <a:rPr lang="ru-RU" sz="3200" b="1" dirty="0"/>
              <a:t>распыление краски при механизированном нанесении</a:t>
            </a:r>
          </a:p>
          <a:p>
            <a:r>
              <a:rPr lang="ru-RU" sz="3200" b="1" dirty="0"/>
              <a:t>выделение вредных веществ при высыхании</a:t>
            </a:r>
          </a:p>
          <a:p>
            <a:r>
              <a:rPr lang="ru-RU" sz="3200" b="1" dirty="0"/>
              <a:t>летучие растворители </a:t>
            </a:r>
          </a:p>
          <a:p>
            <a:r>
              <a:rPr lang="ru-RU" sz="3200" b="1" dirty="0"/>
              <a:t>Работа на высоте</a:t>
            </a:r>
          </a:p>
          <a:p>
            <a:r>
              <a:rPr lang="ru-RU" sz="3200" b="1" dirty="0"/>
              <a:t>Пары лакокрасочных материалов и растворителей</a:t>
            </a:r>
          </a:p>
          <a:p>
            <a:r>
              <a:rPr lang="ru-RU" sz="3200" b="1" dirty="0"/>
              <a:t>Растворы кислот</a:t>
            </a:r>
          </a:p>
          <a:p>
            <a:r>
              <a:rPr lang="ru-RU" sz="3200" b="1" dirty="0"/>
              <a:t>Электрический ток</a:t>
            </a:r>
          </a:p>
        </p:txBody>
      </p:sp>
    </p:spTree>
    <p:extLst>
      <p:ext uri="{BB962C8B-B14F-4D97-AF65-F5344CB8AC3E}">
        <p14:creationId xmlns:p14="http://schemas.microsoft.com/office/powerpoint/2010/main" val="1314832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DDEEB8-856B-4456-A8D0-52EFBCEDB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u="sng" dirty="0"/>
              <a:t>Меры предосторожности при работе с пожароопасными и токсичными материалами</a:t>
            </a:r>
          </a:p>
          <a:p>
            <a:r>
              <a:rPr lang="ru-RU" sz="4400" b="1" dirty="0"/>
              <a:t> инструктаж</a:t>
            </a:r>
          </a:p>
          <a:p>
            <a:r>
              <a:rPr lang="ru-RU" sz="4400" b="1" dirty="0"/>
              <a:t>Спецодежда</a:t>
            </a:r>
          </a:p>
          <a:p>
            <a:r>
              <a:rPr lang="ru-RU" sz="4400" b="1" dirty="0"/>
              <a:t>защита органов дыхания и кожных покровов</a:t>
            </a:r>
          </a:p>
          <a:p>
            <a:r>
              <a:rPr lang="ru-RU" sz="4400" b="1" dirty="0"/>
              <a:t>вентиляция</a:t>
            </a:r>
          </a:p>
        </p:txBody>
      </p:sp>
    </p:spTree>
    <p:extLst>
      <p:ext uri="{BB962C8B-B14F-4D97-AF65-F5344CB8AC3E}">
        <p14:creationId xmlns:p14="http://schemas.microsoft.com/office/powerpoint/2010/main" val="9956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779DE8D-68AD-4D56-8760-B879912D5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/>
              <a:t>При хранении лаков и красок:</a:t>
            </a:r>
          </a:p>
          <a:p>
            <a:r>
              <a:rPr lang="ru-RU" sz="3600" dirty="0"/>
              <a:t>—   электропроводка в складе должна быть выполнена с выносом </a:t>
            </a:r>
            <a:r>
              <a:rPr lang="ru-RU" sz="3600" dirty="0" err="1"/>
              <a:t>электровыключателей</a:t>
            </a:r>
            <a:r>
              <a:rPr lang="ru-RU" sz="3600" dirty="0"/>
              <a:t> за пределы склада;</a:t>
            </a:r>
          </a:p>
          <a:p>
            <a:r>
              <a:rPr lang="ru-RU" sz="3600" dirty="0"/>
              <a:t>—   в помещении склада должны быть вывешены на видном месте предупредительные надписи «Взрывоопасно: взрывоопасная среда», «Запрещается курить» и т.п.;</a:t>
            </a:r>
          </a:p>
          <a:p>
            <a:r>
              <a:rPr lang="ru-RU" sz="3600" dirty="0"/>
              <a:t>—   разбавители необходимо хранить в хорошо вентилируемых помещениях с температурой воздуха от -2° до +20 °С в таре с герметическими крышками (пробками);</a:t>
            </a:r>
          </a:p>
        </p:txBody>
      </p:sp>
    </p:spTree>
    <p:extLst>
      <p:ext uri="{BB962C8B-B14F-4D97-AF65-F5344CB8AC3E}">
        <p14:creationId xmlns:p14="http://schemas.microsoft.com/office/powerpoint/2010/main" val="3805340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8A0AC5-7BD6-45BE-9C07-7DC5CE76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4400" dirty="0"/>
              <a:t>—   места складирования растворителей, красок, лаков и других веществ должны быть оборудованы естественной или искусственной вентиляцией, обеспечивающей не менее трехкратного обмена воздуха;</a:t>
            </a:r>
          </a:p>
          <a:p>
            <a:r>
              <a:rPr lang="ru-RU" sz="4400" dirty="0"/>
              <a:t>—   </a:t>
            </a:r>
            <a:r>
              <a:rPr lang="ru-RU" sz="4400" b="1" dirty="0"/>
              <a:t>курить, пользоваться спичками, керосиновыми лампами и нагревательными приборами в складах запрещается;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19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8E3FC2-8469-4F85-B523-236FC138D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287125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5400" dirty="0"/>
              <a:t>—   порожнюю тару во избежание взрыва смеси остатков паров растворителей следует выносить в отдельное помещение или на специально выделенную для этой цели площадку, расположенную в стороне от места производства работ;</a:t>
            </a:r>
          </a:p>
        </p:txBody>
      </p:sp>
    </p:spTree>
    <p:extLst>
      <p:ext uri="{BB962C8B-B14F-4D97-AF65-F5344CB8AC3E}">
        <p14:creationId xmlns:p14="http://schemas.microsoft.com/office/powerpoint/2010/main" val="3393759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37C190-5E63-463F-A985-60CC790CD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06175" cy="6858000"/>
          </a:xfrm>
        </p:spPr>
        <p:txBody>
          <a:bodyPr>
            <a:normAutofit fontScale="92500"/>
          </a:bodyPr>
          <a:lstStyle/>
          <a:p>
            <a:r>
              <a:rPr lang="ru-RU" sz="4800" dirty="0"/>
              <a:t>—   металлическую тару для хранения лакокрасочных материалов закрывать пробками и открывать инструментом, не вызывающим искрообразования;</a:t>
            </a:r>
          </a:p>
          <a:p>
            <a:r>
              <a:rPr lang="ru-RU" sz="4800" dirty="0"/>
              <a:t>— при хранении легковоспламеняющихся и горючих жидкостей (ЛВЖ и ГЖ) в таре должны соблюдаться следующие требования: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554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F0C771-98DA-4D8C-B3B5-08FE3A789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306175" cy="6858000"/>
          </a:xfrm>
        </p:spPr>
        <p:txBody>
          <a:bodyPr>
            <a:normAutofit fontScale="92500"/>
          </a:bodyPr>
          <a:lstStyle/>
          <a:p>
            <a:r>
              <a:rPr lang="ru-RU" sz="4000" dirty="0"/>
              <a:t>ЛВЖ в таре должны храниться только в закрытых складах, где исключается резкое колебание температуры окружающей среды;</a:t>
            </a:r>
          </a:p>
          <a:p>
            <a:r>
              <a:rPr lang="ru-RU" sz="4000" b="1" dirty="0"/>
              <a:t>хранение ГЖ в таре допускается в зданиях, имеющих не более 3 этажей, а ЛВЖ – в одноэтажных, без подвалов и чердаков;</a:t>
            </a:r>
          </a:p>
          <a:p>
            <a:r>
              <a:rPr lang="ru-RU" sz="4000" dirty="0"/>
              <a:t>ГЖ допускается хранить на открытой площадке в таре, сделанной из материала, который стоек к атмосферным воздействиям;</a:t>
            </a:r>
          </a:p>
        </p:txBody>
      </p:sp>
    </p:spTree>
    <p:extLst>
      <p:ext uri="{BB962C8B-B14F-4D97-AF65-F5344CB8AC3E}">
        <p14:creationId xmlns:p14="http://schemas.microsoft.com/office/powerpoint/2010/main" val="3120479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21CF56-2788-419F-964C-B20E5F1A9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157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/>
              <a:t>в помещении склада разрешается хранить не более 200 м3 ЛВЖ или 1000 м3 ГЖ;</a:t>
            </a:r>
          </a:p>
          <a:p>
            <a:r>
              <a:rPr lang="ru-RU" sz="4000" dirty="0"/>
              <a:t>при ручной укладке бочки с ЛВЖ и ГЖ должны устанавливаться на полу не более чем в 2 ряда, при механизированной укладке бочек с ГЖ – не более чем в 5, а ЛВЖ – не более чем в 3 ряда; ширина штабеля должна быть не более 2 бочек;</a:t>
            </a:r>
          </a:p>
          <a:p>
            <a:r>
              <a:rPr lang="ru-RU" sz="4000" dirty="0"/>
              <a:t>ЛВЖ в стеклянной таре (бутылях) емкостью более 30 л должны храниться на полу в один ярус;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631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B89B9E-D395-463A-BE91-43840E802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96650" cy="6858000"/>
          </a:xfrm>
        </p:spPr>
        <p:txBody>
          <a:bodyPr>
            <a:normAutofit fontScale="92500"/>
          </a:bodyPr>
          <a:lstStyle/>
          <a:p>
            <a:r>
              <a:rPr lang="ru-RU" sz="4800" dirty="0"/>
              <a:t>ящики с ГЖ в мелкой упаковке укладывать в соответствии с предупредительной надписью «Верх»;</a:t>
            </a:r>
          </a:p>
          <a:p>
            <a:r>
              <a:rPr lang="ru-RU" sz="4800" dirty="0"/>
              <a:t>запрещается хранить в помещении склада ЛВЖ и ГЖ в поврежденной таре и с негерметично закрытой горловиной; пролитая жидкость должна немедленно убираться;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1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F460A-6C75-4E01-9A48-DF4E40F9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8000" dirty="0"/>
              <a:t>Техника безопасности при выполнении малярных работ</a:t>
            </a:r>
          </a:p>
        </p:txBody>
      </p:sp>
    </p:spTree>
    <p:extLst>
      <p:ext uri="{BB962C8B-B14F-4D97-AF65-F5344CB8AC3E}">
        <p14:creationId xmlns:p14="http://schemas.microsoft.com/office/powerpoint/2010/main" val="4257819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A3A2C6-D0EF-44B0-8B09-B0C217D6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2776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sz="4800" dirty="0"/>
              <a:t>для предупреждения разлива ЛВЖ и ГЖ их необходимо хранить на поддонах или устраивать бортики на полу;</a:t>
            </a:r>
          </a:p>
          <a:p>
            <a:r>
              <a:rPr lang="ru-RU" sz="4800" dirty="0"/>
              <a:t>емкости с краской (бидоны, бочки, банки) должны иметь этикетки или бирки с наименованием материала, его маркой, видом растворителя, номером партии, датой изготовления и весом.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931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81D72A7-A5E2-4D5C-9566-CE114076A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u="sng" dirty="0"/>
              <a:t>Вопросы для самопроверки</a:t>
            </a:r>
          </a:p>
          <a:p>
            <a:r>
              <a:rPr lang="ru-RU" sz="3600" dirty="0"/>
              <a:t>Назовите общие правила охраны труда при выполнении малярных и обойных работ? </a:t>
            </a:r>
          </a:p>
          <a:p>
            <a:r>
              <a:rPr lang="ru-RU" sz="3600" dirty="0"/>
              <a:t>Перечислите вредные производственные факторы при производстве малярных работ?</a:t>
            </a:r>
          </a:p>
          <a:p>
            <a:r>
              <a:rPr lang="ru-RU" sz="3600" dirty="0"/>
              <a:t>Перечислите правила хранения и применения полимерных материалов и изделий?</a:t>
            </a:r>
          </a:p>
          <a:p>
            <a:r>
              <a:rPr lang="ru-RU" sz="3600" dirty="0"/>
              <a:t>Назовите меры предосторожности при работе с пожароопасными и токсичными материалами?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004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12E1A9-00AF-45DF-B2C3-AFADBEF3D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857999"/>
          </a:xfrm>
        </p:spPr>
        <p:txBody>
          <a:bodyPr>
            <a:normAutofit fontScale="92500" lnSpcReduction="10000"/>
          </a:bodyPr>
          <a:lstStyle/>
          <a:p>
            <a:r>
              <a:rPr lang="ru-RU" sz="6000" b="1" dirty="0"/>
              <a:t>Если малярные работы проводятся в помещении с открытой электропроводкой</a:t>
            </a:r>
            <a:r>
              <a:rPr lang="ru-RU" sz="6000" dirty="0"/>
              <a:t>, </a:t>
            </a:r>
            <a:r>
              <a:rPr lang="ru-RU" sz="6000" b="1" dirty="0"/>
              <a:t>то</a:t>
            </a:r>
            <a:r>
              <a:rPr lang="ru-RU" sz="6000" dirty="0"/>
              <a:t>, прежде всего, перед тем как начать работы, данное </a:t>
            </a:r>
            <a:r>
              <a:rPr lang="ru-RU" sz="6000" b="1" dirty="0"/>
              <a:t>помещение необходимо обесточить.</a:t>
            </a:r>
          </a:p>
        </p:txBody>
      </p:sp>
    </p:spTree>
    <p:extLst>
      <p:ext uri="{BB962C8B-B14F-4D97-AF65-F5344CB8AC3E}">
        <p14:creationId xmlns:p14="http://schemas.microsoft.com/office/powerpoint/2010/main" val="81484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8B6764-1010-43EE-BE5C-976DBB9E9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6600" b="1" dirty="0"/>
              <a:t>Все внутренние малярные работы должны выполняться при открытых окнах или при наличии принудительной вентиляции.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966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F20AC02-C711-4ABE-BAA0-28492E79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6600" dirty="0"/>
              <a:t>На всех банках с прозрачными или цветными жидкостями должны быть этикетки с указанием названий данных жидкостей.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19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5695BF-CA7A-4E21-933F-DEA9623D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/>
          </a:bodyPr>
          <a:lstStyle/>
          <a:p>
            <a:r>
              <a:rPr lang="ru-RU" sz="4400" dirty="0"/>
              <a:t> Так как малярные работы во многих случаях проводятся на высоте, причем довольно длительное время, </a:t>
            </a:r>
            <a:r>
              <a:rPr lang="ru-RU" sz="4400" b="1" dirty="0"/>
              <a:t>стоит позаботиться о наличии надежных лесов, подмостей и лестниц. </a:t>
            </a:r>
            <a:r>
              <a:rPr lang="ru-RU" sz="4400" dirty="0"/>
              <a:t>Нельзя использовать для работы на высоте временные подмости, устроенные на кирпичах, камнях-ракушечниках и прочих предметах, не обеспечивающих достаточной устойчивости и надежности конструкции.</a:t>
            </a:r>
          </a:p>
        </p:txBody>
      </p:sp>
    </p:spTree>
    <p:extLst>
      <p:ext uri="{BB962C8B-B14F-4D97-AF65-F5344CB8AC3E}">
        <p14:creationId xmlns:p14="http://schemas.microsoft.com/office/powerpoint/2010/main" val="233827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92DA20-CEB6-4CAD-8367-AB2932E34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4400" dirty="0"/>
              <a:t> При устройстве лесов </a:t>
            </a:r>
            <a:r>
              <a:rPr lang="ru-RU" sz="4400" b="1" dirty="0"/>
              <a:t>возможно наличие небольшого зазора между рабочим настилом самих лесов и стеной здания. </a:t>
            </a:r>
            <a:r>
              <a:rPr lang="ru-RU" sz="4400" dirty="0"/>
              <a:t>Величина данного зазора </a:t>
            </a:r>
            <a:r>
              <a:rPr lang="ru-RU" sz="4400" b="1" dirty="0"/>
              <a:t>не должна превышать 150мм</a:t>
            </a:r>
            <a:r>
              <a:rPr lang="ru-RU" sz="4400" dirty="0"/>
              <a:t>. Фронт работ, располагающийся под лесами, должен быть обязательно огражден.</a:t>
            </a:r>
          </a:p>
        </p:txBody>
      </p:sp>
    </p:spTree>
    <p:extLst>
      <p:ext uri="{BB962C8B-B14F-4D97-AF65-F5344CB8AC3E}">
        <p14:creationId xmlns:p14="http://schemas.microsoft.com/office/powerpoint/2010/main" val="87341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7A61A3-CD9D-4D98-82FC-BA0455F3D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/>
          </a:bodyPr>
          <a:lstStyle/>
          <a:p>
            <a:r>
              <a:rPr lang="ru-RU" sz="3200" dirty="0"/>
              <a:t>Чаше всего малярные работы приходиться выполнять со стремянок и приставных лестниц. Приставная лестница может быть металлической или изготовленной из гладкой древесины, без сучков и трещин. </a:t>
            </a:r>
            <a:r>
              <a:rPr lang="ru-RU" sz="3200" b="1" dirty="0"/>
              <a:t>Для того чтобы лестница </a:t>
            </a:r>
            <a:r>
              <a:rPr lang="ru-RU" sz="3200" dirty="0"/>
              <a:t>под весом работающего с нее человека </a:t>
            </a:r>
            <a:r>
              <a:rPr lang="ru-RU" sz="3200" b="1" dirty="0"/>
              <a:t>не скользила по полу, на ее нижние концы надеваются резиновые наконечники. Запрещается выполнять малярные работы, стоя на верхних трех ступеньках лестницы.</a:t>
            </a:r>
            <a:r>
              <a:rPr lang="ru-RU" sz="3200" dirty="0"/>
              <a:t> Стремянки, также как и приставные лестницы могут быть металлическими и деревянными. К каждой стремянке прилагается инструкция, которая запрещает проводить работы с верхней ступеньки и со следующей под ней.</a:t>
            </a:r>
          </a:p>
        </p:txBody>
      </p:sp>
    </p:spTree>
    <p:extLst>
      <p:ext uri="{BB962C8B-B14F-4D97-AF65-F5344CB8AC3E}">
        <p14:creationId xmlns:p14="http://schemas.microsoft.com/office/powerpoint/2010/main" val="187171731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190</TotalTime>
  <Words>1113</Words>
  <Application>Microsoft Office PowerPoint</Application>
  <PresentationFormat>Широкоэкранный</PresentationFormat>
  <Paragraphs>63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Tw Cen MT</vt:lpstr>
      <vt:lpstr>Капля</vt:lpstr>
      <vt:lpstr>Презентация PowerPoint</vt:lpstr>
      <vt:lpstr>Охрана труда  при производстве малярных и обойных работ</vt:lpstr>
      <vt:lpstr>Техника безопасности при выполнении малярных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 при производстве малярных и обойных работ</dc:title>
  <dc:creator>L E N O V O</dc:creator>
  <cp:lastModifiedBy>L E N O V O</cp:lastModifiedBy>
  <cp:revision>9</cp:revision>
  <dcterms:created xsi:type="dcterms:W3CDTF">2020-04-19T08:17:14Z</dcterms:created>
  <dcterms:modified xsi:type="dcterms:W3CDTF">2020-04-19T12:56:39Z</dcterms:modified>
</cp:coreProperties>
</file>